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Default Extension="tiff" ContentType="image/tiff"/>
  <Override PartName="/ppt/notesSlides/notesSlide11.xml" ContentType="application/vnd.openxmlformats-officedocument.presentationml.notesSlide+xml"/>
  <Default Extension="gif" ContentType="image/gif"/>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8" r:id="rId2"/>
    <p:sldId id="257" r:id="rId3"/>
    <p:sldId id="259" r:id="rId4"/>
    <p:sldId id="260" r:id="rId5"/>
    <p:sldId id="261" r:id="rId6"/>
    <p:sldId id="256" r:id="rId7"/>
    <p:sldId id="262" r:id="rId8"/>
    <p:sldId id="263" r:id="rId9"/>
    <p:sldId id="264" r:id="rId10"/>
    <p:sldId id="280" r:id="rId11"/>
    <p:sldId id="282"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1" r:id="rId28"/>
  </p:sldIdLst>
  <p:sldSz cx="9144000" cy="6858000" type="screen4x3"/>
  <p:notesSz cx="6858000" cy="9144000"/>
  <p:defaultText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2" algn="l" defTabSz="914115" rtl="0" eaLnBrk="1" latinLnBrk="0" hangingPunct="1">
      <a:defRPr sz="1800" kern="1200">
        <a:solidFill>
          <a:schemeClr val="tx1"/>
        </a:solidFill>
        <a:latin typeface="+mn-lt"/>
        <a:ea typeface="+mn-ea"/>
        <a:cs typeface="+mn-cs"/>
      </a:defRPr>
    </a:lvl5pPr>
    <a:lvl6pPr marL="2285288" algn="l" defTabSz="914115" rtl="0" eaLnBrk="1" latinLnBrk="0" hangingPunct="1">
      <a:defRPr sz="1800" kern="1200">
        <a:solidFill>
          <a:schemeClr val="tx1"/>
        </a:solidFill>
        <a:latin typeface="+mn-lt"/>
        <a:ea typeface="+mn-ea"/>
        <a:cs typeface="+mn-cs"/>
      </a:defRPr>
    </a:lvl6pPr>
    <a:lvl7pPr marL="2742346" algn="l" defTabSz="914115" rtl="0" eaLnBrk="1" latinLnBrk="0" hangingPunct="1">
      <a:defRPr sz="1800" kern="1200">
        <a:solidFill>
          <a:schemeClr val="tx1"/>
        </a:solidFill>
        <a:latin typeface="+mn-lt"/>
        <a:ea typeface="+mn-ea"/>
        <a:cs typeface="+mn-cs"/>
      </a:defRPr>
    </a:lvl7pPr>
    <a:lvl8pPr marL="3199404"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5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0A508F-C055-499E-A762-D8452CF1A204}" type="datetimeFigureOut">
              <a:rPr lang="en-US" smtClean="0"/>
              <a:pPr/>
              <a:t>3/30/2011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A60C62-64E0-4500-A909-DF20DFE55D2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115" rtl="0" eaLnBrk="1" latinLnBrk="0" hangingPunct="1">
      <a:defRPr sz="1200" kern="1200">
        <a:solidFill>
          <a:schemeClr val="tx1"/>
        </a:solidFill>
        <a:latin typeface="+mn-lt"/>
        <a:ea typeface="+mn-ea"/>
        <a:cs typeface="+mn-cs"/>
      </a:defRPr>
    </a:lvl1pPr>
    <a:lvl2pPr marL="457058" algn="l" defTabSz="914115" rtl="0" eaLnBrk="1" latinLnBrk="0" hangingPunct="1">
      <a:defRPr sz="1200" kern="1200">
        <a:solidFill>
          <a:schemeClr val="tx1"/>
        </a:solidFill>
        <a:latin typeface="+mn-lt"/>
        <a:ea typeface="+mn-ea"/>
        <a:cs typeface="+mn-cs"/>
      </a:defRPr>
    </a:lvl2pPr>
    <a:lvl3pPr marL="914115" algn="l" defTabSz="914115" rtl="0" eaLnBrk="1" latinLnBrk="0" hangingPunct="1">
      <a:defRPr sz="1200" kern="1200">
        <a:solidFill>
          <a:schemeClr val="tx1"/>
        </a:solidFill>
        <a:latin typeface="+mn-lt"/>
        <a:ea typeface="+mn-ea"/>
        <a:cs typeface="+mn-cs"/>
      </a:defRPr>
    </a:lvl3pPr>
    <a:lvl4pPr marL="1371173" algn="l" defTabSz="914115" rtl="0" eaLnBrk="1" latinLnBrk="0" hangingPunct="1">
      <a:defRPr sz="1200" kern="1200">
        <a:solidFill>
          <a:schemeClr val="tx1"/>
        </a:solidFill>
        <a:latin typeface="+mn-lt"/>
        <a:ea typeface="+mn-ea"/>
        <a:cs typeface="+mn-cs"/>
      </a:defRPr>
    </a:lvl4pPr>
    <a:lvl5pPr marL="1828232" algn="l" defTabSz="914115" rtl="0" eaLnBrk="1" latinLnBrk="0" hangingPunct="1">
      <a:defRPr sz="1200" kern="1200">
        <a:solidFill>
          <a:schemeClr val="tx1"/>
        </a:solidFill>
        <a:latin typeface="+mn-lt"/>
        <a:ea typeface="+mn-ea"/>
        <a:cs typeface="+mn-cs"/>
      </a:defRPr>
    </a:lvl5pPr>
    <a:lvl6pPr marL="2285288" algn="l" defTabSz="914115" rtl="0" eaLnBrk="1" latinLnBrk="0" hangingPunct="1">
      <a:defRPr sz="1200" kern="1200">
        <a:solidFill>
          <a:schemeClr val="tx1"/>
        </a:solidFill>
        <a:latin typeface="+mn-lt"/>
        <a:ea typeface="+mn-ea"/>
        <a:cs typeface="+mn-cs"/>
      </a:defRPr>
    </a:lvl6pPr>
    <a:lvl7pPr marL="2742346" algn="l" defTabSz="914115" rtl="0" eaLnBrk="1" latinLnBrk="0" hangingPunct="1">
      <a:defRPr sz="1200" kern="1200">
        <a:solidFill>
          <a:schemeClr val="tx1"/>
        </a:solidFill>
        <a:latin typeface="+mn-lt"/>
        <a:ea typeface="+mn-ea"/>
        <a:cs typeface="+mn-cs"/>
      </a:defRPr>
    </a:lvl7pPr>
    <a:lvl8pPr marL="3199404" algn="l" defTabSz="914115" rtl="0" eaLnBrk="1" latinLnBrk="0" hangingPunct="1">
      <a:defRPr sz="1200" kern="1200">
        <a:solidFill>
          <a:schemeClr val="tx1"/>
        </a:solidFill>
        <a:latin typeface="+mn-lt"/>
        <a:ea typeface="+mn-ea"/>
        <a:cs typeface="+mn-cs"/>
      </a:defRPr>
    </a:lvl8pPr>
    <a:lvl9pPr marL="3656462" algn="l" defTabSz="91411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Slide show used at the Last Acre Ceremony for Plymouth County, MA.</a:t>
            </a:r>
            <a:endParaRPr lang="en-US" dirty="0"/>
          </a:p>
        </p:txBody>
      </p:sp>
      <p:sp>
        <p:nvSpPr>
          <p:cNvPr id="4" name="Slide Number Placeholder 3"/>
          <p:cNvSpPr>
            <a:spLocks noGrp="1"/>
          </p:cNvSpPr>
          <p:nvPr>
            <p:ph type="sldNum" sz="quarter" idx="10"/>
          </p:nvPr>
        </p:nvSpPr>
        <p:spPr/>
        <p:txBody>
          <a:bodyPr/>
          <a:lstStyle/>
          <a:p>
            <a:fld id="{D4A60C62-64E0-4500-A909-DF20DFE55D2B}"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General Info about</a:t>
            </a:r>
            <a:r>
              <a:rPr lang="en-US" baseline="0" dirty="0" smtClean="0"/>
              <a:t> Plymouth County</a:t>
            </a:r>
            <a:endParaRPr lang="en-US" dirty="0"/>
          </a:p>
        </p:txBody>
      </p:sp>
      <p:sp>
        <p:nvSpPr>
          <p:cNvPr id="4" name="Slide Number Placeholder 3"/>
          <p:cNvSpPr>
            <a:spLocks noGrp="1"/>
          </p:cNvSpPr>
          <p:nvPr>
            <p:ph type="sldNum" sz="quarter" idx="10"/>
          </p:nvPr>
        </p:nvSpPr>
        <p:spPr/>
        <p:txBody>
          <a:bodyPr/>
          <a:lstStyle/>
          <a:p>
            <a:fld id="{D4A60C62-64E0-4500-A909-DF20DFE55D2B}"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Comparison of 1969 to 2010 survey.</a:t>
            </a:r>
            <a:endParaRPr lang="en-US" dirty="0"/>
          </a:p>
        </p:txBody>
      </p:sp>
      <p:sp>
        <p:nvSpPr>
          <p:cNvPr id="4" name="Slide Number Placeholder 3"/>
          <p:cNvSpPr>
            <a:spLocks noGrp="1"/>
          </p:cNvSpPr>
          <p:nvPr>
            <p:ph type="sldNum" sz="quarter" idx="10"/>
          </p:nvPr>
        </p:nvSpPr>
        <p:spPr/>
        <p:txBody>
          <a:bodyPr/>
          <a:lstStyle/>
          <a:p>
            <a:fld id="{D4A60C62-64E0-4500-A909-DF20DFE55D2B}"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Comparison of the 1969 and 2010 soil maps</a:t>
            </a:r>
            <a:endParaRPr lang="en-US" dirty="0"/>
          </a:p>
        </p:txBody>
      </p:sp>
      <p:sp>
        <p:nvSpPr>
          <p:cNvPr id="4" name="Slide Number Placeholder 3"/>
          <p:cNvSpPr>
            <a:spLocks noGrp="1"/>
          </p:cNvSpPr>
          <p:nvPr>
            <p:ph type="sldNum" sz="quarter" idx="10"/>
          </p:nvPr>
        </p:nvSpPr>
        <p:spPr/>
        <p:txBody>
          <a:bodyPr/>
          <a:lstStyle/>
          <a:p>
            <a:fld id="{D4A60C62-64E0-4500-A909-DF20DFE55D2B}"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 area of the 1969 soil map with the 2010 mapping overlaid in red.</a:t>
            </a:r>
            <a:endParaRPr lang="en-US" dirty="0"/>
          </a:p>
        </p:txBody>
      </p:sp>
      <p:sp>
        <p:nvSpPr>
          <p:cNvPr id="4" name="Slide Number Placeholder 3"/>
          <p:cNvSpPr>
            <a:spLocks noGrp="1"/>
          </p:cNvSpPr>
          <p:nvPr>
            <p:ph type="sldNum" sz="quarter" idx="10"/>
          </p:nvPr>
        </p:nvSpPr>
        <p:spPr/>
        <p:txBody>
          <a:bodyPr/>
          <a:lstStyle/>
          <a:p>
            <a:fld id="{D4A60C62-64E0-4500-A909-DF20DFE55D2B}"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Breakdown</a:t>
            </a:r>
            <a:r>
              <a:rPr lang="en-US" baseline="0" dirty="0" smtClean="0"/>
              <a:t> of the mappers.</a:t>
            </a:r>
            <a:endParaRPr lang="en-US" dirty="0"/>
          </a:p>
        </p:txBody>
      </p:sp>
      <p:sp>
        <p:nvSpPr>
          <p:cNvPr id="4" name="Slide Number Placeholder 3"/>
          <p:cNvSpPr>
            <a:spLocks noGrp="1"/>
          </p:cNvSpPr>
          <p:nvPr>
            <p:ph type="sldNum" sz="quarter" idx="10"/>
          </p:nvPr>
        </p:nvSpPr>
        <p:spPr/>
        <p:txBody>
          <a:bodyPr/>
          <a:lstStyle/>
          <a:p>
            <a:fld id="{D4A60C62-64E0-4500-A909-DF20DFE55D2B}"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first website set up in 1996.</a:t>
            </a:r>
            <a:endParaRPr lang="en-US" dirty="0"/>
          </a:p>
        </p:txBody>
      </p:sp>
      <p:sp>
        <p:nvSpPr>
          <p:cNvPr id="4" name="Slide Number Placeholder 3"/>
          <p:cNvSpPr>
            <a:spLocks noGrp="1"/>
          </p:cNvSpPr>
          <p:nvPr>
            <p:ph type="sldNum" sz="quarter" idx="10"/>
          </p:nvPr>
        </p:nvSpPr>
        <p:spPr/>
        <p:txBody>
          <a:bodyPr/>
          <a:lstStyle/>
          <a:p>
            <a:fld id="{D4A60C62-64E0-4500-A909-DF20DFE55D2B}"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Soil Information System for Rochester and Marion MA. 1998</a:t>
            </a:r>
            <a:endParaRPr lang="en-US" dirty="0"/>
          </a:p>
        </p:txBody>
      </p:sp>
      <p:sp>
        <p:nvSpPr>
          <p:cNvPr id="4" name="Slide Number Placeholder 3"/>
          <p:cNvSpPr>
            <a:spLocks noGrp="1"/>
          </p:cNvSpPr>
          <p:nvPr>
            <p:ph type="sldNum" sz="quarter" idx="10"/>
          </p:nvPr>
        </p:nvSpPr>
        <p:spPr/>
        <p:txBody>
          <a:bodyPr/>
          <a:lstStyle/>
          <a:p>
            <a:fld id="{D4A60C62-64E0-4500-A909-DF20DFE55D2B}"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GPS and field PDAs used in 1994 to geo-locate all data collected.</a:t>
            </a:r>
            <a:endParaRPr lang="en-US" dirty="0"/>
          </a:p>
        </p:txBody>
      </p:sp>
      <p:sp>
        <p:nvSpPr>
          <p:cNvPr id="4" name="Slide Number Placeholder 3"/>
          <p:cNvSpPr>
            <a:spLocks noGrp="1"/>
          </p:cNvSpPr>
          <p:nvPr>
            <p:ph type="sldNum" sz="quarter" idx="10"/>
          </p:nvPr>
        </p:nvSpPr>
        <p:spPr/>
        <p:txBody>
          <a:bodyPr/>
          <a:lstStyle/>
          <a:p>
            <a:fld id="{D4A60C62-64E0-4500-A909-DF20DFE55D2B}"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educational soil tunnel (a.k.a. the wormhole) was developed in Plymouth and traveled</a:t>
            </a:r>
            <a:r>
              <a:rPr lang="en-US" baseline="0" dirty="0" smtClean="0"/>
              <a:t> to schools to teach kids about soil.</a:t>
            </a:r>
            <a:endParaRPr lang="en-US" dirty="0"/>
          </a:p>
        </p:txBody>
      </p:sp>
      <p:sp>
        <p:nvSpPr>
          <p:cNvPr id="4" name="Slide Number Placeholder 3"/>
          <p:cNvSpPr>
            <a:spLocks noGrp="1"/>
          </p:cNvSpPr>
          <p:nvPr>
            <p:ph type="sldNum" sz="quarter" idx="10"/>
          </p:nvPr>
        </p:nvSpPr>
        <p:spPr/>
        <p:txBody>
          <a:bodyPr/>
          <a:lstStyle/>
          <a:p>
            <a:fld id="{D4A60C62-64E0-4500-A909-DF20DFE55D2B}"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Some digital products produced using ArcView 2.0!</a:t>
            </a:r>
            <a:endParaRPr lang="en-US" dirty="0"/>
          </a:p>
        </p:txBody>
      </p:sp>
      <p:sp>
        <p:nvSpPr>
          <p:cNvPr id="4" name="Slide Number Placeholder 3"/>
          <p:cNvSpPr>
            <a:spLocks noGrp="1"/>
          </p:cNvSpPr>
          <p:nvPr>
            <p:ph type="sldNum" sz="quarter" idx="10"/>
          </p:nvPr>
        </p:nvSpPr>
        <p:spPr/>
        <p:txBody>
          <a:bodyPr/>
          <a:lstStyle/>
          <a:p>
            <a:fld id="{D4A60C62-64E0-4500-A909-DF20DFE55D2B}"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6651E6-7643-49B3-83E3-92EBBE9AD805}" type="slidenum">
              <a:rPr lang="en-US" smtClean="0"/>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58" indent="0" algn="ctr">
              <a:buNone/>
              <a:defRPr>
                <a:solidFill>
                  <a:schemeClr val="tx1">
                    <a:tint val="75000"/>
                  </a:schemeClr>
                </a:solidFill>
              </a:defRPr>
            </a:lvl2pPr>
            <a:lvl3pPr marL="914115" indent="0" algn="ctr">
              <a:buNone/>
              <a:defRPr>
                <a:solidFill>
                  <a:schemeClr val="tx1">
                    <a:tint val="75000"/>
                  </a:schemeClr>
                </a:solidFill>
              </a:defRPr>
            </a:lvl3pPr>
            <a:lvl4pPr marL="1371173" indent="0" algn="ctr">
              <a:buNone/>
              <a:defRPr>
                <a:solidFill>
                  <a:schemeClr val="tx1">
                    <a:tint val="75000"/>
                  </a:schemeClr>
                </a:solidFill>
              </a:defRPr>
            </a:lvl4pPr>
            <a:lvl5pPr marL="1828232" indent="0" algn="ctr">
              <a:buNone/>
              <a:defRPr>
                <a:solidFill>
                  <a:schemeClr val="tx1">
                    <a:tint val="75000"/>
                  </a:schemeClr>
                </a:solidFill>
              </a:defRPr>
            </a:lvl5pPr>
            <a:lvl6pPr marL="2285288" indent="0" algn="ctr">
              <a:buNone/>
              <a:defRPr>
                <a:solidFill>
                  <a:schemeClr val="tx1">
                    <a:tint val="75000"/>
                  </a:schemeClr>
                </a:solidFill>
              </a:defRPr>
            </a:lvl6pPr>
            <a:lvl7pPr marL="2742346" indent="0" algn="ctr">
              <a:buNone/>
              <a:defRPr>
                <a:solidFill>
                  <a:schemeClr val="tx1">
                    <a:tint val="75000"/>
                  </a:schemeClr>
                </a:solidFill>
              </a:defRPr>
            </a:lvl7pPr>
            <a:lvl8pPr marL="3199404" indent="0" algn="ctr">
              <a:buNone/>
              <a:defRPr>
                <a:solidFill>
                  <a:schemeClr val="tx1">
                    <a:tint val="75000"/>
                  </a:schemeClr>
                </a:solidFill>
              </a:defRPr>
            </a:lvl8pPr>
            <a:lvl9pPr marL="3656462"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0249725-5237-478E-98F8-C97B242923DE}" type="datetimeFigureOut">
              <a:rPr lang="en-US" smtClean="0"/>
              <a:pPr/>
              <a:t>3/30/2011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C73729-A0AC-4B4E-81EE-F56E7C708B1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249725-5237-478E-98F8-C97B242923DE}" type="datetimeFigureOut">
              <a:rPr lang="en-US" smtClean="0"/>
              <a:pPr/>
              <a:t>3/30/2011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C73729-A0AC-4B4E-81EE-F56E7C708B1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058" indent="0">
              <a:buNone/>
              <a:defRPr sz="1800">
                <a:solidFill>
                  <a:schemeClr val="tx1">
                    <a:tint val="75000"/>
                  </a:schemeClr>
                </a:solidFill>
              </a:defRPr>
            </a:lvl2pPr>
            <a:lvl3pPr marL="914115" indent="0">
              <a:buNone/>
              <a:defRPr sz="1600">
                <a:solidFill>
                  <a:schemeClr val="tx1">
                    <a:tint val="75000"/>
                  </a:schemeClr>
                </a:solidFill>
              </a:defRPr>
            </a:lvl3pPr>
            <a:lvl4pPr marL="1371173" indent="0">
              <a:buNone/>
              <a:defRPr sz="1400">
                <a:solidFill>
                  <a:schemeClr val="tx1">
                    <a:tint val="75000"/>
                  </a:schemeClr>
                </a:solidFill>
              </a:defRPr>
            </a:lvl4pPr>
            <a:lvl5pPr marL="1828232" indent="0">
              <a:buNone/>
              <a:defRPr sz="1400">
                <a:solidFill>
                  <a:schemeClr val="tx1">
                    <a:tint val="75000"/>
                  </a:schemeClr>
                </a:solidFill>
              </a:defRPr>
            </a:lvl5pPr>
            <a:lvl6pPr marL="2285288" indent="0">
              <a:buNone/>
              <a:defRPr sz="1400">
                <a:solidFill>
                  <a:schemeClr val="tx1">
                    <a:tint val="75000"/>
                  </a:schemeClr>
                </a:solidFill>
              </a:defRPr>
            </a:lvl6pPr>
            <a:lvl7pPr marL="2742346" indent="0">
              <a:buNone/>
              <a:defRPr sz="1400">
                <a:solidFill>
                  <a:schemeClr val="tx1">
                    <a:tint val="75000"/>
                  </a:schemeClr>
                </a:solidFill>
              </a:defRPr>
            </a:lvl7pPr>
            <a:lvl8pPr marL="3199404" indent="0">
              <a:buNone/>
              <a:defRPr sz="1400">
                <a:solidFill>
                  <a:schemeClr val="tx1">
                    <a:tint val="75000"/>
                  </a:schemeClr>
                </a:solidFill>
              </a:defRPr>
            </a:lvl8pPr>
            <a:lvl9pPr marL="3656462"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249725-5237-478E-98F8-C97B242923DE}" type="datetimeFigureOut">
              <a:rPr lang="en-US" smtClean="0"/>
              <a:pPr/>
              <a:t>3/30/2011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C73729-A0AC-4B4E-81EE-F56E7C708B1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0249725-5237-478E-98F8-C97B242923DE}" type="datetimeFigureOut">
              <a:rPr lang="en-US" smtClean="0"/>
              <a:pPr/>
              <a:t>3/30/2011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C73729-A0AC-4B4E-81EE-F56E7C708B1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58" indent="0">
              <a:buNone/>
              <a:defRPr sz="2000" b="1"/>
            </a:lvl2pPr>
            <a:lvl3pPr marL="914115" indent="0">
              <a:buNone/>
              <a:defRPr sz="1800" b="1"/>
            </a:lvl3pPr>
            <a:lvl4pPr marL="1371173" indent="0">
              <a:buNone/>
              <a:defRPr sz="1600" b="1"/>
            </a:lvl4pPr>
            <a:lvl5pPr marL="1828232" indent="0">
              <a:buNone/>
              <a:defRPr sz="1600" b="1"/>
            </a:lvl5pPr>
            <a:lvl6pPr marL="2285288" indent="0">
              <a:buNone/>
              <a:defRPr sz="1600" b="1"/>
            </a:lvl6pPr>
            <a:lvl7pPr marL="2742346" indent="0">
              <a:buNone/>
              <a:defRPr sz="1600" b="1"/>
            </a:lvl7pPr>
            <a:lvl8pPr marL="3199404" indent="0">
              <a:buNone/>
              <a:defRPr sz="1600" b="1"/>
            </a:lvl8pPr>
            <a:lvl9pPr marL="3656462"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058" indent="0">
              <a:buNone/>
              <a:defRPr sz="2000" b="1"/>
            </a:lvl2pPr>
            <a:lvl3pPr marL="914115" indent="0">
              <a:buNone/>
              <a:defRPr sz="1800" b="1"/>
            </a:lvl3pPr>
            <a:lvl4pPr marL="1371173" indent="0">
              <a:buNone/>
              <a:defRPr sz="1600" b="1"/>
            </a:lvl4pPr>
            <a:lvl5pPr marL="1828232" indent="0">
              <a:buNone/>
              <a:defRPr sz="1600" b="1"/>
            </a:lvl5pPr>
            <a:lvl6pPr marL="2285288" indent="0">
              <a:buNone/>
              <a:defRPr sz="1600" b="1"/>
            </a:lvl6pPr>
            <a:lvl7pPr marL="2742346" indent="0">
              <a:buNone/>
              <a:defRPr sz="1600" b="1"/>
            </a:lvl7pPr>
            <a:lvl8pPr marL="3199404" indent="0">
              <a:buNone/>
              <a:defRPr sz="1600" b="1"/>
            </a:lvl8pPr>
            <a:lvl9pPr marL="3656462"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0249725-5237-478E-98F8-C97B242923DE}" type="datetimeFigureOut">
              <a:rPr lang="en-US" smtClean="0"/>
              <a:pPr/>
              <a:t>3/30/2011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C73729-A0AC-4B4E-81EE-F56E7C708B1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0249725-5237-478E-98F8-C97B242923DE}" type="datetimeFigureOut">
              <a:rPr lang="en-US" smtClean="0"/>
              <a:pPr/>
              <a:t>3/30/2011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C73729-A0AC-4B4E-81EE-F56E7C708B1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49725-5237-478E-98F8-C97B242923DE}" type="datetimeFigureOut">
              <a:rPr lang="en-US" smtClean="0"/>
              <a:pPr/>
              <a:t>3/30/2011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C73729-A0AC-4B4E-81EE-F56E7C708B1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0"/>
            <a:ext cx="3008313" cy="4691063"/>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2" indent="0">
              <a:buNone/>
              <a:defRPr sz="900"/>
            </a:lvl5pPr>
            <a:lvl6pPr marL="2285288" indent="0">
              <a:buNone/>
              <a:defRPr sz="900"/>
            </a:lvl6pPr>
            <a:lvl7pPr marL="2742346" indent="0">
              <a:buNone/>
              <a:defRPr sz="900"/>
            </a:lvl7pPr>
            <a:lvl8pPr marL="3199404" indent="0">
              <a:buNone/>
              <a:defRPr sz="900"/>
            </a:lvl8pPr>
            <a:lvl9pPr marL="3656462"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249725-5237-478E-98F8-C97B242923DE}" type="datetimeFigureOut">
              <a:rPr lang="en-US" smtClean="0"/>
              <a:pPr/>
              <a:t>3/30/2011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C73729-A0AC-4B4E-81EE-F56E7C708B1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2" indent="0">
              <a:buNone/>
              <a:defRPr sz="2000"/>
            </a:lvl5pPr>
            <a:lvl6pPr marL="2285288" indent="0">
              <a:buNone/>
              <a:defRPr sz="2000"/>
            </a:lvl6pPr>
            <a:lvl7pPr marL="2742346" indent="0">
              <a:buNone/>
              <a:defRPr sz="2000"/>
            </a:lvl7pPr>
            <a:lvl8pPr marL="3199404" indent="0">
              <a:buNone/>
              <a:defRPr sz="2000"/>
            </a:lvl8pPr>
            <a:lvl9pPr marL="3656462"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2" indent="0">
              <a:buNone/>
              <a:defRPr sz="900"/>
            </a:lvl5pPr>
            <a:lvl6pPr marL="2285288" indent="0">
              <a:buNone/>
              <a:defRPr sz="900"/>
            </a:lvl6pPr>
            <a:lvl7pPr marL="2742346" indent="0">
              <a:buNone/>
              <a:defRPr sz="900"/>
            </a:lvl7pPr>
            <a:lvl8pPr marL="3199404" indent="0">
              <a:buNone/>
              <a:defRPr sz="900"/>
            </a:lvl8pPr>
            <a:lvl9pPr marL="3656462"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249725-5237-478E-98F8-C97B242923DE}" type="datetimeFigureOut">
              <a:rPr lang="en-US" smtClean="0"/>
              <a:pPr/>
              <a:t>3/30/2011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C73729-A0AC-4B4E-81EE-F56E7C708B1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249725-5237-478E-98F8-C97B242923DE}" type="datetimeFigureOut">
              <a:rPr lang="en-US" smtClean="0"/>
              <a:pPr/>
              <a:t>3/30/2011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C73729-A0AC-4B4E-81EE-F56E7C708B1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249725-5237-478E-98F8-C97B242923DE}" type="datetimeFigureOut">
              <a:rPr lang="en-US" smtClean="0"/>
              <a:pPr/>
              <a:t>3/30/2011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C73729-A0AC-4B4E-81EE-F56E7C708B17}"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1"/>
            <a:ext cx="8229600" cy="13843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05000"/>
            <a:ext cx="4038600" cy="4114800"/>
          </a:xfrm>
        </p:spPr>
        <p:txBody>
          <a:bodyPr/>
          <a:lstStyle/>
          <a:p>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EA686BB4-9B27-4072-842E-4F9802AFD99A}"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12" tIns="45706" rIns="91412" bIns="45706"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2"/>
            <a:ext cx="8229600" cy="4525963"/>
          </a:xfrm>
          <a:prstGeom prst="rect">
            <a:avLst/>
          </a:prstGeom>
        </p:spPr>
        <p:txBody>
          <a:bodyPr vert="horz" lIns="91412" tIns="45706" rIns="91412" bIns="4570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12" tIns="45706" rIns="91412" bIns="45706" rtlCol="0" anchor="ctr"/>
          <a:lstStyle>
            <a:lvl1pPr algn="l">
              <a:defRPr sz="1200">
                <a:solidFill>
                  <a:schemeClr val="tx1">
                    <a:tint val="75000"/>
                  </a:schemeClr>
                </a:solidFill>
              </a:defRPr>
            </a:lvl1pPr>
          </a:lstStyle>
          <a:p>
            <a:fld id="{E0249725-5237-478E-98F8-C97B242923DE}" type="datetimeFigureOut">
              <a:rPr lang="en-US" smtClean="0"/>
              <a:pPr/>
              <a:t>3/30/2011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12" tIns="45706" rIns="91412" bIns="45706"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12" tIns="45706" rIns="91412" bIns="45706" rtlCol="0" anchor="ctr"/>
          <a:lstStyle>
            <a:lvl1pPr algn="r">
              <a:defRPr sz="1200">
                <a:solidFill>
                  <a:schemeClr val="tx1">
                    <a:tint val="75000"/>
                  </a:schemeClr>
                </a:solidFill>
              </a:defRPr>
            </a:lvl1pPr>
          </a:lstStyle>
          <a:p>
            <a:fld id="{F9C73729-A0AC-4B4E-81EE-F56E7C708B1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115" rtl="0" eaLnBrk="1" latinLnBrk="0" hangingPunct="1">
        <a:spcBef>
          <a:spcPct val="0"/>
        </a:spcBef>
        <a:buNone/>
        <a:defRPr sz="4400" kern="1200">
          <a:solidFill>
            <a:schemeClr val="tx1"/>
          </a:solidFill>
          <a:latin typeface="+mj-lt"/>
          <a:ea typeface="+mj-ea"/>
          <a:cs typeface="+mj-cs"/>
        </a:defRPr>
      </a:lvl1pPr>
    </p:titleStyle>
    <p:bodyStyle>
      <a:lvl1pPr marL="342794" indent="-342794" algn="l" defTabSz="914115"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718" indent="-285661" algn="l" defTabSz="914115"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644" indent="-228528" algn="l" defTabSz="914115"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702" indent="-228528" algn="l" defTabSz="914115"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760" indent="-228528" algn="l" defTabSz="914115"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3817" indent="-228528" algn="l" defTabSz="91411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74" indent="-228528" algn="l" defTabSz="91411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933" indent="-228528" algn="l" defTabSz="91411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90" indent="-228528" algn="l" defTabSz="91411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2" algn="l" defTabSz="914115" rtl="0" eaLnBrk="1" latinLnBrk="0" hangingPunct="1">
        <a:defRPr sz="1800" kern="1200">
          <a:solidFill>
            <a:schemeClr val="tx1"/>
          </a:solidFill>
          <a:latin typeface="+mn-lt"/>
          <a:ea typeface="+mn-ea"/>
          <a:cs typeface="+mn-cs"/>
        </a:defRPr>
      </a:lvl5pPr>
      <a:lvl6pPr marL="2285288" algn="l" defTabSz="914115" rtl="0" eaLnBrk="1" latinLnBrk="0" hangingPunct="1">
        <a:defRPr sz="1800" kern="1200">
          <a:solidFill>
            <a:schemeClr val="tx1"/>
          </a:solidFill>
          <a:latin typeface="+mn-lt"/>
          <a:ea typeface="+mn-ea"/>
          <a:cs typeface="+mn-cs"/>
        </a:defRPr>
      </a:lvl6pPr>
      <a:lvl7pPr marL="2742346" algn="l" defTabSz="914115" rtl="0" eaLnBrk="1" latinLnBrk="0" hangingPunct="1">
        <a:defRPr sz="1800" kern="1200">
          <a:solidFill>
            <a:schemeClr val="tx1"/>
          </a:solidFill>
          <a:latin typeface="+mn-lt"/>
          <a:ea typeface="+mn-ea"/>
          <a:cs typeface="+mn-cs"/>
        </a:defRPr>
      </a:lvl7pPr>
      <a:lvl8pPr marL="3199404"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file:///C:\sisc\program\pcss\GPRGPS\gprgps.htm" TargetMode="External"/><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29.gif"/><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sz="quarter"/>
          </p:nvPr>
        </p:nvSpPr>
        <p:spPr>
          <a:xfrm>
            <a:off x="685800" y="381003"/>
            <a:ext cx="7772400" cy="1371599"/>
          </a:xfrm>
        </p:spPr>
        <p:txBody>
          <a:bodyPr>
            <a:normAutofit fontScale="90000"/>
          </a:bodyPr>
          <a:lstStyle/>
          <a:p>
            <a:pPr algn="ctr"/>
            <a:r>
              <a:rPr lang="en-US" dirty="0"/>
              <a:t>Plymouth County Soil Survey </a:t>
            </a:r>
            <a:r>
              <a:rPr lang="en-US" dirty="0" smtClean="0"/>
              <a:t>Update (Extensive Revision 1990-2010)</a:t>
            </a:r>
            <a:endParaRPr lang="en-US" dirty="0"/>
          </a:p>
        </p:txBody>
      </p:sp>
      <p:sp>
        <p:nvSpPr>
          <p:cNvPr id="2070" name="Rectangle 22"/>
          <p:cNvSpPr>
            <a:spLocks noGrp="1" noChangeArrowheads="1"/>
          </p:cNvSpPr>
          <p:nvPr>
            <p:ph type="subTitle" sz="quarter" idx="1"/>
          </p:nvPr>
        </p:nvSpPr>
        <p:spPr/>
        <p:txBody>
          <a:bodyPr/>
          <a:lstStyle/>
          <a:p>
            <a:pPr>
              <a:lnSpc>
                <a:spcPct val="90000"/>
              </a:lnSpc>
            </a:pPr>
            <a:endParaRPr lang="en-US" sz="2400" dirty="0">
              <a:latin typeface="Times New Roman" pitchFamily="18" charset="0"/>
            </a:endParaRPr>
          </a:p>
          <a:p>
            <a:pPr>
              <a:lnSpc>
                <a:spcPct val="90000"/>
              </a:lnSpc>
            </a:pPr>
            <a:endParaRPr lang="en-US" sz="2400" dirty="0">
              <a:latin typeface="Times New Roman" pitchFamily="18" charset="0"/>
            </a:endParaRPr>
          </a:p>
        </p:txBody>
      </p:sp>
      <p:sp>
        <p:nvSpPr>
          <p:cNvPr id="2071" name="Rectangle 23"/>
          <p:cNvSpPr>
            <a:spLocks noGrp="1" noChangeArrowheads="1"/>
          </p:cNvSpPr>
          <p:nvPr>
            <p:ph type="body" sz="half" idx="4294967295"/>
          </p:nvPr>
        </p:nvSpPr>
        <p:spPr>
          <a:xfrm>
            <a:off x="533400" y="1905000"/>
            <a:ext cx="7772400" cy="4114800"/>
          </a:xfrm>
        </p:spPr>
        <p:txBody>
          <a:bodyPr/>
          <a:lstStyle/>
          <a:p>
            <a:pPr>
              <a:lnSpc>
                <a:spcPct val="90000"/>
              </a:lnSpc>
            </a:pPr>
            <a:endParaRPr lang="en-US" sz="2400" dirty="0">
              <a:latin typeface="Times New Roman" pitchFamily="18" charset="0"/>
            </a:endParaRPr>
          </a:p>
          <a:p>
            <a:pPr algn="ctr">
              <a:lnSpc>
                <a:spcPct val="90000"/>
              </a:lnSpc>
              <a:buNone/>
            </a:pPr>
            <a:r>
              <a:rPr lang="en-US" sz="9600" dirty="0" smtClean="0">
                <a:latin typeface="Times New Roman" pitchFamily="18" charset="0"/>
              </a:rPr>
              <a:t>It’s Done!</a:t>
            </a:r>
          </a:p>
          <a:p>
            <a:pPr algn="ctr">
              <a:lnSpc>
                <a:spcPct val="90000"/>
              </a:lnSpc>
              <a:buNone/>
            </a:pPr>
            <a:endParaRPr lang="en-US" sz="1400" dirty="0" smtClean="0">
              <a:latin typeface="Times New Roman" pitchFamily="18" charset="0"/>
            </a:endParaRPr>
          </a:p>
          <a:p>
            <a:pPr algn="ctr">
              <a:lnSpc>
                <a:spcPct val="90000"/>
              </a:lnSpc>
              <a:buNone/>
            </a:pPr>
            <a:endParaRPr lang="en-US" sz="1400" dirty="0">
              <a:latin typeface="Times New Roman" pitchFamily="18" charset="0"/>
            </a:endParaRPr>
          </a:p>
          <a:p>
            <a:pPr algn="ctr">
              <a:lnSpc>
                <a:spcPct val="90000"/>
              </a:lnSpc>
              <a:buNone/>
            </a:pPr>
            <a:endParaRPr lang="en-US" sz="1400" dirty="0" smtClean="0">
              <a:latin typeface="Times New Roman" pitchFamily="18" charset="0"/>
            </a:endParaRPr>
          </a:p>
          <a:p>
            <a:pPr algn="ctr">
              <a:lnSpc>
                <a:spcPct val="90000"/>
              </a:lnSpc>
              <a:buNone/>
            </a:pPr>
            <a:endParaRPr lang="en-US" sz="1400" dirty="0">
              <a:latin typeface="Times New Roman" pitchFamily="18" charset="0"/>
            </a:endParaRPr>
          </a:p>
          <a:p>
            <a:pPr algn="ctr">
              <a:lnSpc>
                <a:spcPct val="90000"/>
              </a:lnSpc>
              <a:buNone/>
            </a:pPr>
            <a:endParaRPr lang="en-US" sz="1400" dirty="0" smtClean="0">
              <a:latin typeface="Times New Roman" pitchFamily="18" charset="0"/>
            </a:endParaRPr>
          </a:p>
          <a:p>
            <a:pPr algn="ctr">
              <a:lnSpc>
                <a:spcPct val="90000"/>
              </a:lnSpc>
              <a:buNone/>
            </a:pPr>
            <a:endParaRPr lang="en-US" sz="1400" dirty="0">
              <a:latin typeface="Times New Roman" pitchFamily="18" charset="0"/>
            </a:endParaRPr>
          </a:p>
          <a:p>
            <a:pPr algn="ctr">
              <a:lnSpc>
                <a:spcPct val="90000"/>
              </a:lnSpc>
              <a:buNone/>
            </a:pPr>
            <a:endParaRPr lang="en-US" sz="1400" dirty="0" smtClean="0">
              <a:latin typeface="Times New Roman" pitchFamily="18" charset="0"/>
            </a:endParaRPr>
          </a:p>
          <a:p>
            <a:pPr algn="ctr">
              <a:lnSpc>
                <a:spcPct val="90000"/>
              </a:lnSpc>
              <a:buNone/>
            </a:pPr>
            <a:endParaRPr lang="en-US" sz="1400" dirty="0">
              <a:latin typeface="Times New Roman" pitchFamily="18" charset="0"/>
            </a:endParaRPr>
          </a:p>
          <a:p>
            <a:pPr algn="ctr">
              <a:lnSpc>
                <a:spcPct val="90000"/>
              </a:lnSpc>
              <a:buNone/>
            </a:pPr>
            <a:endParaRPr lang="en-US" sz="1400" dirty="0" smtClean="0">
              <a:latin typeface="Times New Roman" pitchFamily="18" charset="0"/>
            </a:endParaRPr>
          </a:p>
          <a:p>
            <a:pPr algn="ctr">
              <a:lnSpc>
                <a:spcPct val="90000"/>
              </a:lnSpc>
              <a:buNone/>
            </a:pPr>
            <a:endParaRPr lang="en-US" sz="1400" dirty="0">
              <a:latin typeface="Times New Roman" pitchFamily="18" charset="0"/>
            </a:endParaRPr>
          </a:p>
          <a:p>
            <a:pPr algn="ctr">
              <a:lnSpc>
                <a:spcPct val="90000"/>
              </a:lnSpc>
              <a:buNone/>
            </a:pPr>
            <a:endParaRPr lang="en-US" sz="1400" dirty="0" smtClean="0">
              <a:latin typeface="Times New Roman" pitchFamily="18" charset="0"/>
            </a:endParaRPr>
          </a:p>
          <a:p>
            <a:pPr algn="ctr">
              <a:lnSpc>
                <a:spcPct val="90000"/>
              </a:lnSpc>
              <a:buNone/>
            </a:pPr>
            <a:endParaRPr lang="en-US" sz="1400" dirty="0">
              <a:latin typeface="Times New Roman" pitchFamily="18" charset="0"/>
            </a:endParaRPr>
          </a:p>
        </p:txBody>
      </p:sp>
      <p:pic>
        <p:nvPicPr>
          <p:cNvPr id="25601" name="Picture 1"/>
          <p:cNvPicPr>
            <a:picLocks noChangeAspect="1" noChangeArrowheads="1"/>
          </p:cNvPicPr>
          <p:nvPr/>
        </p:nvPicPr>
        <p:blipFill>
          <a:blip r:embed="rId3" cstate="screen"/>
          <a:srcRect/>
          <a:stretch>
            <a:fillRect/>
          </a:stretch>
        </p:blipFill>
        <p:spPr bwMode="auto">
          <a:xfrm>
            <a:off x="1752600" y="4419600"/>
            <a:ext cx="5512714" cy="1828800"/>
          </a:xfrm>
          <a:prstGeom prst="rect">
            <a:avLst/>
          </a:prstGeom>
          <a:noFill/>
          <a:ln w="9525">
            <a:noFill/>
            <a:miter lim="800000"/>
            <a:headEnd/>
            <a:tailEnd/>
          </a:ln>
        </p:spPr>
      </p:pic>
      <p:sp>
        <p:nvSpPr>
          <p:cNvPr id="6" name="Multiply 5"/>
          <p:cNvSpPr/>
          <p:nvPr/>
        </p:nvSpPr>
        <p:spPr>
          <a:xfrm>
            <a:off x="2209800" y="4191000"/>
            <a:ext cx="4038600" cy="2438400"/>
          </a:xfrm>
          <a:prstGeom prst="mathMultiply">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xfrm>
            <a:off x="457200" y="0"/>
            <a:ext cx="8229600" cy="1295400"/>
          </a:xfrm>
        </p:spPr>
        <p:txBody>
          <a:bodyPr/>
          <a:lstStyle/>
          <a:p>
            <a:pPr algn="ctr"/>
            <a:r>
              <a:rPr lang="en-US" dirty="0"/>
              <a:t>Plymouth County Soil Survey </a:t>
            </a:r>
          </a:p>
        </p:txBody>
      </p:sp>
      <p:sp>
        <p:nvSpPr>
          <p:cNvPr id="202755" name="Rectangle 3"/>
          <p:cNvSpPr>
            <a:spLocks noGrp="1" noChangeArrowheads="1"/>
          </p:cNvSpPr>
          <p:nvPr>
            <p:ph type="body" sz="half" idx="1"/>
          </p:nvPr>
        </p:nvSpPr>
        <p:spPr>
          <a:xfrm>
            <a:off x="457200" y="1447800"/>
            <a:ext cx="4033838" cy="4572000"/>
          </a:xfrm>
        </p:spPr>
        <p:txBody>
          <a:bodyPr/>
          <a:lstStyle/>
          <a:p>
            <a:r>
              <a:rPr lang="en-US" sz="2800" dirty="0"/>
              <a:t>Size:  425,000 acres</a:t>
            </a:r>
          </a:p>
          <a:p>
            <a:r>
              <a:rPr lang="en-US" sz="2800" dirty="0"/>
              <a:t>MLRA’s:  149B &amp; 144A</a:t>
            </a:r>
          </a:p>
          <a:p>
            <a:r>
              <a:rPr lang="en-US" sz="2800" dirty="0"/>
              <a:t>Scale:  1:12,000</a:t>
            </a:r>
          </a:p>
          <a:p>
            <a:r>
              <a:rPr lang="en-US" sz="2800" dirty="0"/>
              <a:t>Minimum Size </a:t>
            </a:r>
            <a:r>
              <a:rPr lang="en-US" sz="2800" dirty="0" smtClean="0"/>
              <a:t>Delineation.   </a:t>
            </a:r>
            <a:r>
              <a:rPr lang="en-US" sz="2800" dirty="0"/>
              <a:t>1/2 </a:t>
            </a:r>
            <a:r>
              <a:rPr lang="en-US" sz="2800" dirty="0" smtClean="0"/>
              <a:t>acre</a:t>
            </a:r>
            <a:endParaRPr lang="en-US" sz="2800" dirty="0"/>
          </a:p>
          <a:p>
            <a:r>
              <a:rPr lang="en-US" sz="2800" dirty="0" smtClean="0"/>
              <a:t>34,354 soil polygons</a:t>
            </a:r>
            <a:endParaRPr lang="en-US" sz="2800" dirty="0"/>
          </a:p>
          <a:p>
            <a:r>
              <a:rPr lang="en-US" sz="2800" dirty="0" smtClean="0"/>
              <a:t>8,656 Special spot features</a:t>
            </a:r>
            <a:endParaRPr lang="en-US" sz="2800" dirty="0"/>
          </a:p>
        </p:txBody>
      </p:sp>
      <p:pic>
        <p:nvPicPr>
          <p:cNvPr id="2050" name="Picture 2"/>
          <p:cNvPicPr>
            <a:picLocks noGrp="1" noChangeAspect="1" noChangeArrowheads="1"/>
          </p:cNvPicPr>
          <p:nvPr>
            <p:ph type="clipArt" sz="half" idx="2"/>
          </p:nvPr>
        </p:nvPicPr>
        <p:blipFill>
          <a:blip r:embed="rId3" cstate="screen"/>
          <a:srcRect/>
          <a:stretch>
            <a:fillRect/>
          </a:stretch>
        </p:blipFill>
        <p:spPr bwMode="auto">
          <a:xfrm>
            <a:off x="4191000" y="1102450"/>
            <a:ext cx="4775701" cy="5298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What’s the Difference</a:t>
            </a:r>
            <a:endParaRPr lang="en-US" dirty="0"/>
          </a:p>
        </p:txBody>
      </p:sp>
      <p:sp>
        <p:nvSpPr>
          <p:cNvPr id="6" name="Text Placeholder 5"/>
          <p:cNvSpPr>
            <a:spLocks noGrp="1"/>
          </p:cNvSpPr>
          <p:nvPr>
            <p:ph type="body" idx="1"/>
          </p:nvPr>
        </p:nvSpPr>
        <p:spPr>
          <a:xfrm>
            <a:off x="533400" y="1219200"/>
            <a:ext cx="4040188" cy="639762"/>
          </a:xfrm>
        </p:spPr>
        <p:txBody>
          <a:bodyPr/>
          <a:lstStyle/>
          <a:p>
            <a:pPr algn="ctr"/>
            <a:r>
              <a:rPr lang="en-US" dirty="0" smtClean="0"/>
              <a:t>1969 Plymouth</a:t>
            </a:r>
            <a:endParaRPr lang="en-US" dirty="0"/>
          </a:p>
        </p:txBody>
      </p:sp>
      <p:sp>
        <p:nvSpPr>
          <p:cNvPr id="7" name="Content Placeholder 6"/>
          <p:cNvSpPr>
            <a:spLocks noGrp="1"/>
          </p:cNvSpPr>
          <p:nvPr>
            <p:ph sz="half" idx="2"/>
          </p:nvPr>
        </p:nvSpPr>
        <p:spPr>
          <a:xfrm>
            <a:off x="457200" y="1905000"/>
            <a:ext cx="4040188" cy="4267200"/>
          </a:xfrm>
        </p:spPr>
        <p:txBody>
          <a:bodyPr>
            <a:normAutofit fontScale="92500" lnSpcReduction="10000"/>
          </a:bodyPr>
          <a:lstStyle/>
          <a:p>
            <a:r>
              <a:rPr lang="en-US" dirty="0" smtClean="0"/>
              <a:t>Scale 1:15,840 (MSD~2.5)</a:t>
            </a:r>
          </a:p>
          <a:p>
            <a:r>
              <a:rPr lang="en-US" dirty="0" smtClean="0"/>
              <a:t>Gloucester Soil acreage = 35,550</a:t>
            </a:r>
          </a:p>
          <a:p>
            <a:r>
              <a:rPr lang="en-US" dirty="0" smtClean="0"/>
              <a:t>Field work 1950-1963</a:t>
            </a:r>
          </a:p>
          <a:p>
            <a:r>
              <a:rPr lang="en-US" dirty="0" smtClean="0"/>
              <a:t>Pre-taxonomy, soils described to shallow depths (30” in some)</a:t>
            </a:r>
          </a:p>
          <a:p>
            <a:r>
              <a:rPr lang="en-US" dirty="0" err="1" smtClean="0"/>
              <a:t>Sb</a:t>
            </a:r>
            <a:r>
              <a:rPr lang="en-US" dirty="0" smtClean="0"/>
              <a:t> = Sanded muck / bog</a:t>
            </a:r>
          </a:p>
          <a:p>
            <a:r>
              <a:rPr lang="en-US" dirty="0" smtClean="0"/>
              <a:t>Urban areas unclassified</a:t>
            </a:r>
          </a:p>
          <a:p>
            <a:r>
              <a:rPr lang="en-US" dirty="0" smtClean="0"/>
              <a:t>28 series recognized</a:t>
            </a:r>
          </a:p>
          <a:p>
            <a:r>
              <a:rPr lang="en-US" dirty="0" smtClean="0"/>
              <a:t>106 </a:t>
            </a:r>
            <a:r>
              <a:rPr lang="en-US" dirty="0" err="1" smtClean="0"/>
              <a:t>mapunits</a:t>
            </a:r>
            <a:endParaRPr lang="en-US" dirty="0" smtClean="0"/>
          </a:p>
          <a:p>
            <a:r>
              <a:rPr lang="en-US" dirty="0" smtClean="0"/>
              <a:t>No coastal/tidal marsh soils</a:t>
            </a:r>
            <a:endParaRPr lang="en-US" dirty="0"/>
          </a:p>
        </p:txBody>
      </p:sp>
      <p:sp>
        <p:nvSpPr>
          <p:cNvPr id="8" name="Text Placeholder 7"/>
          <p:cNvSpPr>
            <a:spLocks noGrp="1"/>
          </p:cNvSpPr>
          <p:nvPr>
            <p:ph type="body" sz="quarter" idx="3"/>
          </p:nvPr>
        </p:nvSpPr>
        <p:spPr>
          <a:xfrm>
            <a:off x="4648200" y="1295400"/>
            <a:ext cx="4041775" cy="639762"/>
          </a:xfrm>
        </p:spPr>
        <p:txBody>
          <a:bodyPr/>
          <a:lstStyle/>
          <a:p>
            <a:pPr algn="ctr"/>
            <a:r>
              <a:rPr lang="en-US" dirty="0" smtClean="0"/>
              <a:t>2010 Plymouth</a:t>
            </a:r>
            <a:endParaRPr lang="en-US" dirty="0"/>
          </a:p>
        </p:txBody>
      </p:sp>
      <p:sp>
        <p:nvSpPr>
          <p:cNvPr id="9" name="Content Placeholder 8"/>
          <p:cNvSpPr>
            <a:spLocks noGrp="1"/>
          </p:cNvSpPr>
          <p:nvPr>
            <p:ph sz="quarter" idx="4"/>
          </p:nvPr>
        </p:nvSpPr>
        <p:spPr>
          <a:xfrm>
            <a:off x="4645027" y="2057402"/>
            <a:ext cx="4041775" cy="4419598"/>
          </a:xfrm>
        </p:spPr>
        <p:txBody>
          <a:bodyPr>
            <a:normAutofit fontScale="55000" lnSpcReduction="20000"/>
          </a:bodyPr>
          <a:lstStyle/>
          <a:p>
            <a:r>
              <a:rPr lang="en-US" sz="3800" dirty="0" smtClean="0"/>
              <a:t>Scale 1:12,000 (MSD~0.5)</a:t>
            </a:r>
          </a:p>
          <a:p>
            <a:r>
              <a:rPr lang="en-US" sz="3800" dirty="0" smtClean="0"/>
              <a:t>Gloucester Soil Acres = 2,875</a:t>
            </a:r>
          </a:p>
          <a:p>
            <a:r>
              <a:rPr lang="en-US" sz="3800" dirty="0" smtClean="0"/>
              <a:t>Field work 1989-2009</a:t>
            </a:r>
          </a:p>
          <a:p>
            <a:r>
              <a:rPr lang="en-US" sz="3800" dirty="0" smtClean="0"/>
              <a:t>Soil Series names on cranberry beds</a:t>
            </a:r>
          </a:p>
          <a:p>
            <a:r>
              <a:rPr lang="en-US" sz="3800" dirty="0" smtClean="0"/>
              <a:t>Urban areas classified as high as possible to series</a:t>
            </a:r>
          </a:p>
          <a:p>
            <a:r>
              <a:rPr lang="en-US" sz="3800" dirty="0" smtClean="0"/>
              <a:t>6 New Soil Series, 9 Dropped, 52 series in all. Classified to 65 inches.</a:t>
            </a:r>
          </a:p>
          <a:p>
            <a:r>
              <a:rPr lang="en-US" sz="3800" dirty="0" err="1" smtClean="0"/>
              <a:t>Georeferenced</a:t>
            </a:r>
            <a:r>
              <a:rPr lang="en-US" sz="3800" dirty="0" smtClean="0"/>
              <a:t> sites</a:t>
            </a:r>
          </a:p>
          <a:p>
            <a:r>
              <a:rPr lang="en-US" sz="3800" dirty="0" smtClean="0"/>
              <a:t>231 </a:t>
            </a:r>
            <a:r>
              <a:rPr lang="en-US" sz="3800" dirty="0" err="1" smtClean="0"/>
              <a:t>mapunits</a:t>
            </a:r>
            <a:endParaRPr lang="en-US" sz="3800" dirty="0" smtClean="0"/>
          </a:p>
          <a:p>
            <a:r>
              <a:rPr lang="en-US" sz="3800" dirty="0" smtClean="0"/>
              <a:t>Tidal series, dune soils, and beach units established.</a:t>
            </a:r>
          </a:p>
          <a:p>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a:t>
            </a:r>
            <a:endParaRPr lang="en-US" dirty="0"/>
          </a:p>
        </p:txBody>
      </p:sp>
      <p:sp>
        <p:nvSpPr>
          <p:cNvPr id="3" name="Text Placeholder 2"/>
          <p:cNvSpPr>
            <a:spLocks noGrp="1"/>
          </p:cNvSpPr>
          <p:nvPr>
            <p:ph type="body" idx="1"/>
          </p:nvPr>
        </p:nvSpPr>
        <p:spPr/>
        <p:txBody>
          <a:bodyPr/>
          <a:lstStyle/>
          <a:p>
            <a:pPr algn="ctr"/>
            <a:r>
              <a:rPr lang="en-US" dirty="0" smtClean="0"/>
              <a:t>1969 Survey</a:t>
            </a:r>
            <a:endParaRPr lang="en-US" dirty="0"/>
          </a:p>
        </p:txBody>
      </p:sp>
      <p:pic>
        <p:nvPicPr>
          <p:cNvPr id="7" name="Content Placeholder 6" descr="Ply_196910K.jpg"/>
          <p:cNvPicPr>
            <a:picLocks noGrp="1" noChangeAspect="1"/>
          </p:cNvPicPr>
          <p:nvPr>
            <p:ph sz="half" idx="2"/>
          </p:nvPr>
        </p:nvPicPr>
        <p:blipFill>
          <a:blip r:embed="rId3" cstate="screen"/>
          <a:stretch>
            <a:fillRect/>
          </a:stretch>
        </p:blipFill>
        <p:spPr>
          <a:xfrm>
            <a:off x="0" y="2589537"/>
            <a:ext cx="4497388" cy="3475254"/>
          </a:xfrm>
        </p:spPr>
      </p:pic>
      <p:sp>
        <p:nvSpPr>
          <p:cNvPr id="5" name="Text Placeholder 4"/>
          <p:cNvSpPr>
            <a:spLocks noGrp="1"/>
          </p:cNvSpPr>
          <p:nvPr>
            <p:ph type="body" sz="quarter" idx="3"/>
          </p:nvPr>
        </p:nvSpPr>
        <p:spPr/>
        <p:txBody>
          <a:bodyPr/>
          <a:lstStyle/>
          <a:p>
            <a:pPr algn="ctr"/>
            <a:r>
              <a:rPr lang="en-US" dirty="0" smtClean="0"/>
              <a:t>2010 Survey</a:t>
            </a:r>
            <a:endParaRPr lang="en-US" dirty="0"/>
          </a:p>
        </p:txBody>
      </p:sp>
      <p:pic>
        <p:nvPicPr>
          <p:cNvPr id="10" name="Content Placeholder 9" descr="Ply_Update10K.jpg"/>
          <p:cNvPicPr>
            <a:picLocks noGrp="1" noChangeAspect="1"/>
          </p:cNvPicPr>
          <p:nvPr>
            <p:ph sz="quarter" idx="4"/>
          </p:nvPr>
        </p:nvPicPr>
        <p:blipFill>
          <a:blip r:embed="rId4" cstate="screen"/>
          <a:stretch>
            <a:fillRect/>
          </a:stretch>
        </p:blipFill>
        <p:spPr>
          <a:xfrm>
            <a:off x="4645025" y="2588924"/>
            <a:ext cx="4439957" cy="3430876"/>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1969 with 2010 in </a:t>
            </a:r>
            <a:r>
              <a:rPr lang="en-US" dirty="0" smtClean="0">
                <a:solidFill>
                  <a:srgbClr val="FF0000"/>
                </a:solidFill>
              </a:rPr>
              <a:t>Red</a:t>
            </a:r>
            <a:endParaRPr lang="en-US" dirty="0">
              <a:solidFill>
                <a:srgbClr val="FF0000"/>
              </a:solidFill>
            </a:endParaRPr>
          </a:p>
        </p:txBody>
      </p:sp>
      <p:pic>
        <p:nvPicPr>
          <p:cNvPr id="9" name="Content Placeholder 8" descr="6K comparison.jpg"/>
          <p:cNvPicPr>
            <a:picLocks noGrp="1" noChangeAspect="1"/>
          </p:cNvPicPr>
          <p:nvPr>
            <p:ph idx="1"/>
          </p:nvPr>
        </p:nvPicPr>
        <p:blipFill>
          <a:blip r:embed="rId3" cstate="screen"/>
          <a:stretch>
            <a:fillRect/>
          </a:stretch>
        </p:blipFill>
        <p:spPr>
          <a:xfrm>
            <a:off x="1643435" y="1600200"/>
            <a:ext cx="5857129" cy="4525963"/>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The Plymouth Mappers </a:t>
            </a:r>
            <a:endParaRPr lang="en-US" dirty="0"/>
          </a:p>
        </p:txBody>
      </p:sp>
      <p:pic>
        <p:nvPicPr>
          <p:cNvPr id="1026" name="Picture 2"/>
          <p:cNvPicPr>
            <a:picLocks noGrp="1" noChangeAspect="1" noChangeArrowheads="1"/>
          </p:cNvPicPr>
          <p:nvPr>
            <p:ph idx="1"/>
          </p:nvPr>
        </p:nvPicPr>
        <p:blipFill>
          <a:blip r:embed="rId3" cstate="screen"/>
          <a:srcRect/>
          <a:stretch>
            <a:fillRect/>
          </a:stretch>
        </p:blipFill>
        <p:spPr bwMode="auto">
          <a:xfrm>
            <a:off x="3733802" y="1676402"/>
            <a:ext cx="5095267" cy="4525963"/>
          </a:xfrm>
          <a:prstGeom prst="rect">
            <a:avLst/>
          </a:prstGeom>
          <a:noFill/>
          <a:ln w="9525">
            <a:noFill/>
            <a:miter lim="800000"/>
            <a:headEnd/>
            <a:tailEnd/>
          </a:ln>
        </p:spPr>
      </p:pic>
      <p:sp>
        <p:nvSpPr>
          <p:cNvPr id="6" name="TextBox 5"/>
          <p:cNvSpPr txBox="1"/>
          <p:nvPr/>
        </p:nvSpPr>
        <p:spPr>
          <a:xfrm>
            <a:off x="304800" y="2286000"/>
            <a:ext cx="3429000" cy="4247288"/>
          </a:xfrm>
          <a:prstGeom prst="rect">
            <a:avLst/>
          </a:prstGeom>
          <a:noFill/>
        </p:spPr>
        <p:txBody>
          <a:bodyPr wrap="square" lIns="91412" tIns="45706" rIns="91412" bIns="45706" rtlCol="0">
            <a:spAutoFit/>
          </a:bodyPr>
          <a:lstStyle/>
          <a:p>
            <a:r>
              <a:rPr lang="en-US" dirty="0" smtClean="0"/>
              <a:t>Pete Fletcher* 1989 to 1992+</a:t>
            </a:r>
          </a:p>
          <a:p>
            <a:r>
              <a:rPr lang="en-US" dirty="0" smtClean="0"/>
              <a:t>Jim Turenne 1990 to 2003</a:t>
            </a:r>
          </a:p>
          <a:p>
            <a:r>
              <a:rPr lang="en-US" dirty="0" smtClean="0"/>
              <a:t>Meredith Ashworth 1994 to 1999</a:t>
            </a:r>
          </a:p>
          <a:p>
            <a:r>
              <a:rPr lang="en-US" dirty="0" smtClean="0"/>
              <a:t>Rob Tunstead 2000 to 2010</a:t>
            </a:r>
          </a:p>
          <a:p>
            <a:r>
              <a:rPr lang="en-US" dirty="0" smtClean="0"/>
              <a:t>Brian Parks 1997 to 2009</a:t>
            </a:r>
          </a:p>
          <a:p>
            <a:r>
              <a:rPr lang="en-US" dirty="0" smtClean="0"/>
              <a:t>Tom Peragallo 1991 to 2008</a:t>
            </a:r>
          </a:p>
          <a:p>
            <a:r>
              <a:rPr lang="en-US" dirty="0" smtClean="0"/>
              <a:t>William Taylor 1990 to 1995</a:t>
            </a:r>
          </a:p>
          <a:p>
            <a:r>
              <a:rPr lang="en-US" dirty="0" smtClean="0"/>
              <a:t>Donald and Debbie 2008 to 2010</a:t>
            </a:r>
          </a:p>
          <a:p>
            <a:endParaRPr lang="en-US" dirty="0" smtClean="0"/>
          </a:p>
          <a:p>
            <a:r>
              <a:rPr lang="en-US" dirty="0" smtClean="0"/>
              <a:t>Other Mappers: Terry </a:t>
            </a:r>
            <a:r>
              <a:rPr lang="en-US" dirty="0" err="1" smtClean="0"/>
              <a:t>Schnider</a:t>
            </a:r>
            <a:r>
              <a:rPr lang="en-US" dirty="0" smtClean="0"/>
              <a:t>, Brian </a:t>
            </a:r>
            <a:r>
              <a:rPr lang="en-US" dirty="0" err="1" smtClean="0"/>
              <a:t>Lesinski</a:t>
            </a:r>
            <a:r>
              <a:rPr lang="en-US" dirty="0" smtClean="0"/>
              <a:t>, Phil Angel, volunteers and interns.</a:t>
            </a:r>
          </a:p>
          <a:p>
            <a:endParaRPr lang="en-US" dirty="0" smtClean="0"/>
          </a:p>
          <a:p>
            <a:pPr algn="ctr"/>
            <a:r>
              <a:rPr lang="en-US" b="1" u="sng" dirty="0" smtClean="0">
                <a:solidFill>
                  <a:srgbClr val="FF0000"/>
                </a:solidFill>
              </a:rPr>
              <a:t>Thanks to All!</a:t>
            </a:r>
          </a:p>
          <a:p>
            <a:endParaRPr lang="en-US" dirty="0"/>
          </a:p>
        </p:txBody>
      </p:sp>
      <p:sp>
        <p:nvSpPr>
          <p:cNvPr id="5" name="TextBox 4"/>
          <p:cNvSpPr txBox="1"/>
          <p:nvPr/>
        </p:nvSpPr>
        <p:spPr>
          <a:xfrm>
            <a:off x="3733800" y="6324600"/>
            <a:ext cx="5029200" cy="369332"/>
          </a:xfrm>
          <a:prstGeom prst="rect">
            <a:avLst/>
          </a:prstGeom>
          <a:noFill/>
        </p:spPr>
        <p:txBody>
          <a:bodyPr wrap="square" rtlCol="0">
            <a:spAutoFit/>
          </a:bodyPr>
          <a:lstStyle/>
          <a:p>
            <a:r>
              <a:rPr lang="en-US" dirty="0" smtClean="0"/>
              <a:t>*Pete’s acres mainly on the dunes and beaches!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Website</a:t>
            </a:r>
            <a:endParaRPr lang="en-US" dirty="0"/>
          </a:p>
        </p:txBody>
      </p:sp>
      <p:pic>
        <p:nvPicPr>
          <p:cNvPr id="1026" name="Picture 2"/>
          <p:cNvPicPr>
            <a:picLocks noGrp="1" noChangeAspect="1" noChangeArrowheads="1"/>
          </p:cNvPicPr>
          <p:nvPr>
            <p:ph idx="1"/>
          </p:nvPr>
        </p:nvPicPr>
        <p:blipFill>
          <a:blip r:embed="rId3" cstate="screen"/>
          <a:srcRect/>
          <a:stretch>
            <a:fillRect/>
          </a:stretch>
        </p:blipFill>
        <p:spPr bwMode="auto">
          <a:xfrm>
            <a:off x="457200" y="2362200"/>
            <a:ext cx="8229600" cy="4143865"/>
          </a:xfrm>
          <a:prstGeom prst="rect">
            <a:avLst/>
          </a:prstGeom>
          <a:noFill/>
          <a:ln w="9525">
            <a:noFill/>
            <a:miter lim="800000"/>
            <a:headEnd/>
            <a:tailEnd/>
          </a:ln>
        </p:spPr>
      </p:pic>
      <p:pic>
        <p:nvPicPr>
          <p:cNvPr id="1028" name="Picture 4"/>
          <p:cNvPicPr>
            <a:picLocks noChangeAspect="1" noChangeArrowheads="1"/>
          </p:cNvPicPr>
          <p:nvPr/>
        </p:nvPicPr>
        <p:blipFill>
          <a:blip r:embed="rId4" cstate="screen"/>
          <a:srcRect/>
          <a:stretch>
            <a:fillRect/>
          </a:stretch>
        </p:blipFill>
        <p:spPr bwMode="auto">
          <a:xfrm>
            <a:off x="2133600" y="2438400"/>
            <a:ext cx="4791075" cy="858227"/>
          </a:xfrm>
          <a:prstGeom prst="rect">
            <a:avLst/>
          </a:prstGeom>
          <a:noFill/>
          <a:ln w="9525">
            <a:noFill/>
            <a:miter lim="800000"/>
            <a:headEnd/>
            <a:tailEnd/>
          </a:ln>
        </p:spPr>
      </p:pic>
      <p:sp>
        <p:nvSpPr>
          <p:cNvPr id="7" name="TextBox 6"/>
          <p:cNvSpPr txBox="1"/>
          <p:nvPr/>
        </p:nvSpPr>
        <p:spPr>
          <a:xfrm>
            <a:off x="1066800" y="1295400"/>
            <a:ext cx="7315200" cy="954107"/>
          </a:xfrm>
          <a:prstGeom prst="rect">
            <a:avLst/>
          </a:prstGeom>
          <a:noFill/>
        </p:spPr>
        <p:txBody>
          <a:bodyPr wrap="square" rtlCol="0">
            <a:spAutoFit/>
          </a:bodyPr>
          <a:lstStyle/>
          <a:p>
            <a:r>
              <a:rPr lang="en-US" dirty="0" smtClean="0"/>
              <a:t>Started 1996, one of the first soil survey WebPages. Provided update data, farmland lists, series info, data, soil description database, geophysical info</a:t>
            </a:r>
          </a:p>
          <a:p>
            <a:pPr algn="ctr"/>
            <a:r>
              <a:rPr lang="en-US" dirty="0" smtClean="0"/>
              <a:t>Over 2 million hits since inception – now </a:t>
            </a:r>
            <a:r>
              <a:rPr lang="en-US" sz="2000" b="1" dirty="0" smtClean="0"/>
              <a:t>nesoil.com</a:t>
            </a:r>
            <a:endParaRPr lang="en-US" sz="20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SIS (Soil Information System)</a:t>
            </a:r>
            <a:endParaRPr lang="en-US" dirty="0"/>
          </a:p>
        </p:txBody>
      </p:sp>
      <p:pic>
        <p:nvPicPr>
          <p:cNvPr id="2050" name="Picture 2"/>
          <p:cNvPicPr>
            <a:picLocks noGrp="1" noChangeAspect="1" noChangeArrowheads="1"/>
          </p:cNvPicPr>
          <p:nvPr>
            <p:ph idx="1"/>
          </p:nvPr>
        </p:nvPicPr>
        <p:blipFill>
          <a:blip r:embed="rId3" cstate="screen"/>
          <a:srcRect/>
          <a:stretch>
            <a:fillRect/>
          </a:stretch>
        </p:blipFill>
        <p:spPr bwMode="auto">
          <a:xfrm>
            <a:off x="228600" y="3124200"/>
            <a:ext cx="3009524" cy="2209524"/>
          </a:xfrm>
          <a:prstGeom prst="rect">
            <a:avLst/>
          </a:prstGeom>
          <a:noFill/>
          <a:ln w="9525">
            <a:noFill/>
            <a:miter lim="800000"/>
            <a:headEnd/>
            <a:tailEnd/>
          </a:ln>
        </p:spPr>
      </p:pic>
      <p:sp>
        <p:nvSpPr>
          <p:cNvPr id="5" name="TextBox 4"/>
          <p:cNvSpPr txBox="1"/>
          <p:nvPr/>
        </p:nvSpPr>
        <p:spPr>
          <a:xfrm>
            <a:off x="914400" y="1295400"/>
            <a:ext cx="7162800" cy="923330"/>
          </a:xfrm>
          <a:prstGeom prst="rect">
            <a:avLst/>
          </a:prstGeom>
          <a:noFill/>
        </p:spPr>
        <p:txBody>
          <a:bodyPr wrap="square" rtlCol="0">
            <a:spAutoFit/>
          </a:bodyPr>
          <a:lstStyle/>
          <a:p>
            <a:r>
              <a:rPr lang="en-US" dirty="0" smtClean="0"/>
              <a:t>Developed in 1998 with RC&amp;D one of first GIS projects to provide soil interpretive data using the updated mapping. Hundreds of copies of the CD sent out.</a:t>
            </a:r>
            <a:endParaRPr lang="en-US" dirty="0"/>
          </a:p>
        </p:txBody>
      </p:sp>
      <p:pic>
        <p:nvPicPr>
          <p:cNvPr id="2051" name="Picture 3"/>
          <p:cNvPicPr>
            <a:picLocks noChangeAspect="1" noChangeArrowheads="1"/>
          </p:cNvPicPr>
          <p:nvPr/>
        </p:nvPicPr>
        <p:blipFill>
          <a:blip r:embed="rId4" cstate="screen"/>
          <a:srcRect/>
          <a:stretch>
            <a:fillRect/>
          </a:stretch>
        </p:blipFill>
        <p:spPr bwMode="auto">
          <a:xfrm>
            <a:off x="3657600" y="2057400"/>
            <a:ext cx="5181346" cy="4473756"/>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GPS and GIS in Field</a:t>
            </a:r>
            <a:endParaRPr lang="en-US" dirty="0"/>
          </a:p>
        </p:txBody>
      </p:sp>
      <p:pic>
        <p:nvPicPr>
          <p:cNvPr id="3074" name="Picture 2"/>
          <p:cNvPicPr>
            <a:picLocks noGrp="1" noChangeAspect="1" noChangeArrowheads="1"/>
          </p:cNvPicPr>
          <p:nvPr>
            <p:ph idx="1"/>
          </p:nvPr>
        </p:nvPicPr>
        <p:blipFill>
          <a:blip r:embed="rId3" cstate="screen"/>
          <a:srcRect/>
          <a:stretch>
            <a:fillRect/>
          </a:stretch>
        </p:blipFill>
        <p:spPr bwMode="auto">
          <a:xfrm>
            <a:off x="599745" y="1600200"/>
            <a:ext cx="7944509" cy="4525963"/>
          </a:xfrm>
          <a:prstGeom prst="rect">
            <a:avLst/>
          </a:prstGeom>
          <a:noFill/>
          <a:ln w="9525">
            <a:noFill/>
            <a:miter lim="800000"/>
            <a:headEnd/>
            <a:tailEnd/>
          </a:ln>
        </p:spPr>
      </p:pic>
      <p:pic>
        <p:nvPicPr>
          <p:cNvPr id="3076" name="Picture 4" descr="C:\Documents and Settings\jim.turenne\My Documents\My Pictures\gpr\pdas.jpg"/>
          <p:cNvPicPr>
            <a:picLocks noChangeAspect="1" noChangeArrowheads="1"/>
          </p:cNvPicPr>
          <p:nvPr/>
        </p:nvPicPr>
        <p:blipFill>
          <a:blip r:embed="rId4" cstate="screen"/>
          <a:srcRect/>
          <a:stretch>
            <a:fillRect/>
          </a:stretch>
        </p:blipFill>
        <p:spPr bwMode="auto">
          <a:xfrm>
            <a:off x="609600" y="3886200"/>
            <a:ext cx="2946400" cy="22098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p:spPr>
        <p:txBody>
          <a:bodyPr>
            <a:normAutofit fontScale="90000"/>
          </a:bodyPr>
          <a:lstStyle/>
          <a:p>
            <a:r>
              <a:rPr lang="en-US" dirty="0" smtClean="0"/>
              <a:t>The (Original)Soil Tunnel (aka Wormhole)</a:t>
            </a:r>
            <a:endParaRPr lang="en-US" dirty="0"/>
          </a:p>
        </p:txBody>
      </p:sp>
      <p:pic>
        <p:nvPicPr>
          <p:cNvPr id="1026" name="Picture 2" descr="C:\Documents and Settings\jim.turenne\My Documents\My Pictures\Plymouth\tunnel.tif"/>
          <p:cNvPicPr>
            <a:picLocks noGrp="1" noChangeAspect="1" noChangeArrowheads="1"/>
          </p:cNvPicPr>
          <p:nvPr>
            <p:ph sz="half" idx="1"/>
          </p:nvPr>
        </p:nvPicPr>
        <p:blipFill>
          <a:blip r:embed="rId3" cstate="screen"/>
          <a:srcRect/>
          <a:stretch>
            <a:fillRect/>
          </a:stretch>
        </p:blipFill>
        <p:spPr bwMode="auto">
          <a:xfrm>
            <a:off x="457200" y="1600200"/>
            <a:ext cx="4038600" cy="2869313"/>
          </a:xfrm>
          <a:prstGeom prst="rect">
            <a:avLst/>
          </a:prstGeom>
          <a:noFill/>
        </p:spPr>
      </p:pic>
      <p:pic>
        <p:nvPicPr>
          <p:cNvPr id="1027" name="Picture 3" descr="C:\Documents and Settings\jim.turenne\My Documents\My Pictures\Plymouth\img546.jpg"/>
          <p:cNvPicPr>
            <a:picLocks noGrp="1" noChangeAspect="1" noChangeArrowheads="1"/>
          </p:cNvPicPr>
          <p:nvPr>
            <p:ph sz="half" idx="2"/>
          </p:nvPr>
        </p:nvPicPr>
        <p:blipFill>
          <a:blip r:embed="rId4" cstate="screen"/>
          <a:srcRect/>
          <a:stretch>
            <a:fillRect/>
          </a:stretch>
        </p:blipFill>
        <p:spPr bwMode="auto">
          <a:xfrm>
            <a:off x="5136182" y="1600200"/>
            <a:ext cx="3062636" cy="4525963"/>
          </a:xfrm>
          <a:prstGeom prst="rect">
            <a:avLst/>
          </a:prstGeom>
          <a:noFill/>
        </p:spPr>
      </p:pic>
      <p:sp>
        <p:nvSpPr>
          <p:cNvPr id="8" name="TextBox 7"/>
          <p:cNvSpPr txBox="1"/>
          <p:nvPr/>
        </p:nvSpPr>
        <p:spPr>
          <a:xfrm>
            <a:off x="381000" y="4648200"/>
            <a:ext cx="4495800" cy="1754326"/>
          </a:xfrm>
          <a:prstGeom prst="rect">
            <a:avLst/>
          </a:prstGeom>
          <a:noFill/>
        </p:spPr>
        <p:txBody>
          <a:bodyPr wrap="square" rtlCol="0">
            <a:spAutoFit/>
          </a:bodyPr>
          <a:lstStyle/>
          <a:p>
            <a:r>
              <a:rPr lang="en-US" dirty="0" smtClean="0"/>
              <a:t>Developed by two volunteers from U.K (Nicky Shirt and Michael Bonner. Educational display taken to schools to teach about soils, curriculum written and interns trained. Featured at the National Mall in Washington DC.</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Digital Products</a:t>
            </a:r>
            <a:endParaRPr lang="en-US" dirty="0"/>
          </a:p>
        </p:txBody>
      </p:sp>
      <p:pic>
        <p:nvPicPr>
          <p:cNvPr id="43010" name="Picture 2" descr="Bridgewater General Soil Map"/>
          <p:cNvPicPr>
            <a:picLocks noChangeAspect="1" noChangeArrowheads="1"/>
          </p:cNvPicPr>
          <p:nvPr/>
        </p:nvPicPr>
        <p:blipFill>
          <a:blip r:embed="rId3" cstate="screen"/>
          <a:srcRect/>
          <a:stretch>
            <a:fillRect/>
          </a:stretch>
        </p:blipFill>
        <p:spPr bwMode="auto">
          <a:xfrm>
            <a:off x="5029200" y="1676400"/>
            <a:ext cx="3696475" cy="4962300"/>
          </a:xfrm>
          <a:prstGeom prst="rect">
            <a:avLst/>
          </a:prstGeom>
          <a:noFill/>
        </p:spPr>
      </p:pic>
      <p:pic>
        <p:nvPicPr>
          <p:cNvPr id="43012" name="Picture 4" descr="http://nesoil.com/gis/sesoilcd.jpg"/>
          <p:cNvPicPr>
            <a:picLocks noChangeAspect="1" noChangeArrowheads="1"/>
          </p:cNvPicPr>
          <p:nvPr/>
        </p:nvPicPr>
        <p:blipFill>
          <a:blip r:embed="rId4" cstate="screen"/>
          <a:srcRect/>
          <a:stretch>
            <a:fillRect/>
          </a:stretch>
        </p:blipFill>
        <p:spPr bwMode="auto">
          <a:xfrm>
            <a:off x="228600" y="2438400"/>
            <a:ext cx="4652270" cy="4267200"/>
          </a:xfrm>
          <a:prstGeom prst="rect">
            <a:avLst/>
          </a:prstGeom>
          <a:noFill/>
        </p:spPr>
      </p:pic>
      <p:sp>
        <p:nvSpPr>
          <p:cNvPr id="7" name="TextBox 6"/>
          <p:cNvSpPr txBox="1"/>
          <p:nvPr/>
        </p:nvSpPr>
        <p:spPr>
          <a:xfrm>
            <a:off x="228600" y="1219200"/>
            <a:ext cx="4572000" cy="923330"/>
          </a:xfrm>
          <a:prstGeom prst="rect">
            <a:avLst/>
          </a:prstGeom>
          <a:noFill/>
        </p:spPr>
        <p:txBody>
          <a:bodyPr wrap="square" rtlCol="0">
            <a:spAutoFit/>
          </a:bodyPr>
          <a:lstStyle/>
          <a:p>
            <a:r>
              <a:rPr lang="en-US" dirty="0" smtClean="0"/>
              <a:t>Soil CD with digital maps and attribute info, General soil maps for towns, catena charts, scanned atlas sheets, soil interp data.</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normAutofit fontScale="90000"/>
          </a:bodyPr>
          <a:lstStyle/>
          <a:p>
            <a:pPr algn="ctr"/>
            <a:r>
              <a:rPr lang="en-US" dirty="0"/>
              <a:t>Plymouth County Soil </a:t>
            </a:r>
            <a:r>
              <a:rPr lang="en-US" dirty="0" smtClean="0"/>
              <a:t>Scientist Technical Assistance</a:t>
            </a:r>
            <a:endParaRPr lang="en-US" dirty="0"/>
          </a:p>
        </p:txBody>
      </p:sp>
      <p:sp>
        <p:nvSpPr>
          <p:cNvPr id="2070" name="Rectangle 22"/>
          <p:cNvSpPr>
            <a:spLocks noGrp="1" noChangeArrowheads="1"/>
          </p:cNvSpPr>
          <p:nvPr>
            <p:ph type="body" sz="half" idx="1"/>
          </p:nvPr>
        </p:nvSpPr>
        <p:spPr/>
        <p:txBody>
          <a:bodyPr/>
          <a:lstStyle/>
          <a:p>
            <a:pPr>
              <a:lnSpc>
                <a:spcPct val="90000"/>
              </a:lnSpc>
            </a:pPr>
            <a:r>
              <a:rPr lang="en-US" dirty="0" smtClean="0"/>
              <a:t>Ground </a:t>
            </a:r>
            <a:r>
              <a:rPr lang="en-US" dirty="0"/>
              <a:t>Penetrating Radar Investigations</a:t>
            </a:r>
          </a:p>
          <a:p>
            <a:pPr>
              <a:lnSpc>
                <a:spcPct val="90000"/>
              </a:lnSpc>
            </a:pPr>
            <a:r>
              <a:rPr lang="en-US" dirty="0"/>
              <a:t>Water Table Monitoring Well Program</a:t>
            </a:r>
          </a:p>
          <a:p>
            <a:pPr>
              <a:lnSpc>
                <a:spcPct val="90000"/>
              </a:lnSpc>
            </a:pPr>
            <a:r>
              <a:rPr lang="en-US" dirty="0"/>
              <a:t>Title </a:t>
            </a:r>
            <a:r>
              <a:rPr lang="en-US" dirty="0" smtClean="0"/>
              <a:t>5 Workshops</a:t>
            </a:r>
          </a:p>
          <a:p>
            <a:pPr>
              <a:lnSpc>
                <a:spcPct val="90000"/>
              </a:lnSpc>
            </a:pPr>
            <a:r>
              <a:rPr lang="en-US" dirty="0" smtClean="0"/>
              <a:t>Farm Bill Technical Assistance 9 County Area</a:t>
            </a:r>
          </a:p>
          <a:p>
            <a:pPr>
              <a:lnSpc>
                <a:spcPct val="90000"/>
              </a:lnSpc>
            </a:pPr>
            <a:r>
              <a:rPr lang="en-US" dirty="0" smtClean="0"/>
              <a:t>Rapid Carbon Assessment (</a:t>
            </a:r>
            <a:r>
              <a:rPr lang="en-US" dirty="0" err="1" smtClean="0"/>
              <a:t>RaCA</a:t>
            </a:r>
            <a:r>
              <a:rPr lang="en-US" dirty="0" smtClean="0"/>
              <a:t>)</a:t>
            </a:r>
            <a:endParaRPr lang="en-US" dirty="0"/>
          </a:p>
          <a:p>
            <a:pPr>
              <a:lnSpc>
                <a:spcPct val="90000"/>
              </a:lnSpc>
            </a:pPr>
            <a:endParaRPr lang="en-US" sz="2400" dirty="0">
              <a:latin typeface="Times New Roman" pitchFamily="18" charset="0"/>
            </a:endParaRPr>
          </a:p>
          <a:p>
            <a:pPr>
              <a:lnSpc>
                <a:spcPct val="90000"/>
              </a:lnSpc>
            </a:pPr>
            <a:endParaRPr lang="en-US" sz="2400" dirty="0">
              <a:latin typeface="Times New Roman" pitchFamily="18" charset="0"/>
            </a:endParaRPr>
          </a:p>
        </p:txBody>
      </p:sp>
      <p:sp>
        <p:nvSpPr>
          <p:cNvPr id="2071" name="Rectangle 23"/>
          <p:cNvSpPr>
            <a:spLocks noGrp="1" noChangeArrowheads="1"/>
          </p:cNvSpPr>
          <p:nvPr>
            <p:ph type="body" sz="half" idx="2"/>
          </p:nvPr>
        </p:nvSpPr>
        <p:spPr/>
        <p:txBody>
          <a:bodyPr/>
          <a:lstStyle/>
          <a:p>
            <a:pPr>
              <a:lnSpc>
                <a:spcPct val="90000"/>
              </a:lnSpc>
            </a:pPr>
            <a:r>
              <a:rPr lang="en-US" dirty="0"/>
              <a:t>ERT Technical Assistance</a:t>
            </a:r>
          </a:p>
          <a:p>
            <a:pPr>
              <a:lnSpc>
                <a:spcPct val="90000"/>
              </a:lnSpc>
            </a:pPr>
            <a:r>
              <a:rPr lang="en-US" dirty="0"/>
              <a:t>Hydric Soil Workshops</a:t>
            </a:r>
          </a:p>
          <a:p>
            <a:pPr>
              <a:lnSpc>
                <a:spcPct val="90000"/>
              </a:lnSpc>
            </a:pPr>
            <a:r>
              <a:rPr lang="en-US" dirty="0" smtClean="0"/>
              <a:t>New </a:t>
            </a:r>
            <a:r>
              <a:rPr lang="en-US" dirty="0"/>
              <a:t>England Hydric Soils Technical Committee (NEHSTC)</a:t>
            </a:r>
          </a:p>
          <a:p>
            <a:pPr>
              <a:lnSpc>
                <a:spcPct val="90000"/>
              </a:lnSpc>
            </a:pPr>
            <a:r>
              <a:rPr lang="en-US" dirty="0"/>
              <a:t>Basic Soil Services</a:t>
            </a:r>
          </a:p>
          <a:p>
            <a:pPr>
              <a:lnSpc>
                <a:spcPct val="90000"/>
              </a:lnSpc>
            </a:pPr>
            <a:endParaRPr lang="en-US" sz="2400" dirty="0">
              <a:latin typeface="Times New Roman" pitchFamily="18" charset="0"/>
            </a:endParaRPr>
          </a:p>
          <a:p>
            <a:pPr>
              <a:lnSpc>
                <a:spcPct val="90000"/>
              </a:lnSpc>
            </a:pPr>
            <a:endParaRPr lang="en-US" sz="2400" dirty="0">
              <a:latin typeface="Times New Roman" pitchFamily="18" charset="0"/>
            </a:endParaRPr>
          </a:p>
        </p:txBody>
      </p:sp>
      <p:pic>
        <p:nvPicPr>
          <p:cNvPr id="2" name="Picture 2" descr="C:\Documents and Settings\jim.turenne\My Documents\My Pictures\Plymouth\crangpr.jpg"/>
          <p:cNvPicPr>
            <a:picLocks noChangeAspect="1" noChangeArrowheads="1"/>
          </p:cNvPicPr>
          <p:nvPr/>
        </p:nvPicPr>
        <p:blipFill>
          <a:blip r:embed="rId2" cstate="screen"/>
          <a:srcRect/>
          <a:stretch>
            <a:fillRect/>
          </a:stretch>
        </p:blipFill>
        <p:spPr bwMode="auto">
          <a:xfrm>
            <a:off x="4876800" y="4648200"/>
            <a:ext cx="3217863" cy="1906553"/>
          </a:xfrm>
          <a:prstGeom prst="rect">
            <a:avLst/>
          </a:prstGeom>
          <a:noFill/>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New Technologies</a:t>
            </a:r>
            <a:br>
              <a:rPr lang="en-US" dirty="0" smtClean="0"/>
            </a:br>
            <a:r>
              <a:rPr lang="en-US" dirty="0" smtClean="0"/>
              <a:t>GPR with integrated GPS Capability</a:t>
            </a:r>
            <a:endParaRPr lang="en-US" dirty="0"/>
          </a:p>
        </p:txBody>
      </p:sp>
      <p:pic>
        <p:nvPicPr>
          <p:cNvPr id="6" name="Content Placeholder 5" descr="GPR_Rob_Jim14.JPG"/>
          <p:cNvPicPr>
            <a:picLocks noGrp="1" noChangeAspect="1"/>
          </p:cNvPicPr>
          <p:nvPr>
            <p:ph idx="1"/>
          </p:nvPr>
        </p:nvPicPr>
        <p:blipFill>
          <a:blip r:embed="rId2" cstate="screen"/>
          <a:stretch>
            <a:fillRect/>
          </a:stretch>
        </p:blipFill>
        <p:spPr>
          <a:xfrm>
            <a:off x="609600" y="1524000"/>
            <a:ext cx="7619999" cy="4953000"/>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8" name="Rectangle 4"/>
          <p:cNvSpPr>
            <a:spLocks noGrp="1" noChangeArrowheads="1"/>
          </p:cNvSpPr>
          <p:nvPr>
            <p:ph type="title"/>
          </p:nvPr>
        </p:nvSpPr>
        <p:spPr>
          <a:xfrm>
            <a:off x="457200" y="228600"/>
            <a:ext cx="8229600" cy="762000"/>
          </a:xfrm>
        </p:spPr>
        <p:txBody>
          <a:bodyPr>
            <a:normAutofit fontScale="90000"/>
          </a:bodyPr>
          <a:lstStyle/>
          <a:p>
            <a:r>
              <a:rPr lang="en-US" dirty="0"/>
              <a:t>GPR - 2D - Peat </a:t>
            </a:r>
            <a:r>
              <a:rPr lang="en-US" dirty="0" smtClean="0"/>
              <a:t>Thickness </a:t>
            </a:r>
            <a:r>
              <a:rPr lang="en-US" sz="2000" dirty="0" smtClean="0"/>
              <a:t>(http://nesoil.com/gpr/gprgis.htm)</a:t>
            </a:r>
            <a:endParaRPr lang="en-US" dirty="0"/>
          </a:p>
        </p:txBody>
      </p:sp>
      <p:pic>
        <p:nvPicPr>
          <p:cNvPr id="3074" name="Picture 2"/>
          <p:cNvPicPr>
            <a:picLocks noGrp="1" noChangeAspect="1" noChangeArrowheads="1"/>
          </p:cNvPicPr>
          <p:nvPr>
            <p:ph idx="1"/>
          </p:nvPr>
        </p:nvPicPr>
        <p:blipFill>
          <a:blip r:embed="rId2" cstate="screen"/>
          <a:srcRect/>
          <a:stretch>
            <a:fillRect/>
          </a:stretch>
        </p:blipFill>
        <p:spPr bwMode="auto">
          <a:xfrm>
            <a:off x="228600" y="1295400"/>
            <a:ext cx="5257800" cy="5405652"/>
          </a:xfrm>
          <a:prstGeom prst="rect">
            <a:avLst/>
          </a:prstGeom>
          <a:noFill/>
          <a:ln w="9525">
            <a:noFill/>
            <a:miter lim="800000"/>
            <a:headEnd/>
            <a:tailEnd/>
          </a:ln>
        </p:spPr>
      </p:pic>
      <p:pic>
        <p:nvPicPr>
          <p:cNvPr id="3079" name="Picture 7" descr="C:\sisc\program\pcss\georef.jpg">
            <a:hlinkClick r:id="rId3"/>
          </p:cNvPr>
          <p:cNvPicPr>
            <a:picLocks noChangeAspect="1" noChangeArrowheads="1"/>
          </p:cNvPicPr>
          <p:nvPr/>
        </p:nvPicPr>
        <p:blipFill>
          <a:blip r:embed="rId4" cstate="screen"/>
          <a:srcRect/>
          <a:stretch>
            <a:fillRect/>
          </a:stretch>
        </p:blipFill>
        <p:spPr bwMode="auto">
          <a:xfrm>
            <a:off x="6172200" y="1295400"/>
            <a:ext cx="2066925" cy="3028950"/>
          </a:xfrm>
          <a:prstGeom prst="rect">
            <a:avLst/>
          </a:prstGeom>
          <a:noFill/>
        </p:spPr>
      </p:pic>
      <p:sp>
        <p:nvSpPr>
          <p:cNvPr id="9" name="TextBox 8"/>
          <p:cNvSpPr txBox="1"/>
          <p:nvPr/>
        </p:nvSpPr>
        <p:spPr>
          <a:xfrm>
            <a:off x="6019800" y="5105400"/>
            <a:ext cx="2743200" cy="1200329"/>
          </a:xfrm>
          <a:prstGeom prst="rect">
            <a:avLst/>
          </a:prstGeom>
          <a:noFill/>
        </p:spPr>
        <p:txBody>
          <a:bodyPr wrap="square" rtlCol="0">
            <a:spAutoFit/>
          </a:bodyPr>
          <a:lstStyle/>
          <a:p>
            <a:r>
              <a:rPr lang="en-US" dirty="0" smtClean="0"/>
              <a:t>Procedure developed to  utilize GPS and GIS to provide detailed maps of peat thickness in bogs.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457200" y="274638"/>
            <a:ext cx="8229600" cy="1477962"/>
          </a:xfrm>
        </p:spPr>
        <p:txBody>
          <a:bodyPr>
            <a:normAutofit fontScale="90000"/>
          </a:bodyPr>
          <a:lstStyle/>
          <a:p>
            <a:r>
              <a:rPr lang="en-US" dirty="0"/>
              <a:t>Southeastern Massachusetts Index Monitoring Well Network</a:t>
            </a:r>
            <a:r>
              <a:rPr lang="en-US" sz="4000" dirty="0"/>
              <a:t>  </a:t>
            </a:r>
            <a:r>
              <a:rPr lang="en-US" sz="4000" dirty="0" smtClean="0"/>
              <a:t/>
            </a:r>
            <a:br>
              <a:rPr lang="en-US" sz="4000" dirty="0" smtClean="0"/>
            </a:br>
            <a:r>
              <a:rPr lang="en-US" sz="4000" dirty="0" smtClean="0"/>
              <a:t> </a:t>
            </a:r>
            <a:r>
              <a:rPr lang="en-US" sz="2700" dirty="0" smtClean="0"/>
              <a:t>http://nesoil.com/obswell/index.htm</a:t>
            </a:r>
            <a:endParaRPr lang="en-US" sz="2700" dirty="0"/>
          </a:p>
        </p:txBody>
      </p:sp>
      <p:sp>
        <p:nvSpPr>
          <p:cNvPr id="166915" name="Rectangle 3"/>
          <p:cNvSpPr>
            <a:spLocks noGrp="1" noChangeArrowheads="1"/>
          </p:cNvSpPr>
          <p:nvPr>
            <p:ph type="body" idx="1"/>
          </p:nvPr>
        </p:nvSpPr>
        <p:spPr>
          <a:xfrm>
            <a:off x="381000" y="1828800"/>
            <a:ext cx="8229600" cy="4525963"/>
          </a:xfrm>
        </p:spPr>
        <p:txBody>
          <a:bodyPr/>
          <a:lstStyle/>
          <a:p>
            <a:pPr>
              <a:lnSpc>
                <a:spcPct val="90000"/>
              </a:lnSpc>
            </a:pPr>
            <a:r>
              <a:rPr lang="en-US" sz="2000" dirty="0" smtClean="0"/>
              <a:t>Network of over 38 well sites setup in SE Mass.</a:t>
            </a:r>
          </a:p>
          <a:p>
            <a:pPr>
              <a:lnSpc>
                <a:spcPct val="90000"/>
              </a:lnSpc>
            </a:pPr>
            <a:r>
              <a:rPr lang="en-US" sz="2000" dirty="0" smtClean="0"/>
              <a:t>Town </a:t>
            </a:r>
            <a:r>
              <a:rPr lang="en-US" sz="2000" dirty="0"/>
              <a:t>request (Board of Health Officers) / Watershed Groups</a:t>
            </a:r>
          </a:p>
          <a:p>
            <a:pPr>
              <a:lnSpc>
                <a:spcPct val="90000"/>
              </a:lnSpc>
            </a:pPr>
            <a:r>
              <a:rPr lang="en-US" sz="2000" dirty="0"/>
              <a:t>Assist w/ new Soil Series definition and NASIS data population</a:t>
            </a:r>
          </a:p>
          <a:p>
            <a:pPr>
              <a:lnSpc>
                <a:spcPct val="90000"/>
              </a:lnSpc>
            </a:pPr>
            <a:r>
              <a:rPr lang="en-US" sz="2000" dirty="0"/>
              <a:t>Data confirms and assists with revisions of established Soil Series definitions</a:t>
            </a:r>
          </a:p>
          <a:p>
            <a:pPr>
              <a:lnSpc>
                <a:spcPct val="90000"/>
              </a:lnSpc>
            </a:pPr>
            <a:r>
              <a:rPr lang="en-US" sz="2000" dirty="0"/>
              <a:t>Info used in Hydric Soil Identification (National &amp; Regional </a:t>
            </a:r>
            <a:r>
              <a:rPr lang="en-US" sz="2400" dirty="0"/>
              <a:t>Keys)</a:t>
            </a:r>
          </a:p>
          <a:p>
            <a:pPr>
              <a:lnSpc>
                <a:spcPct val="90000"/>
              </a:lnSpc>
              <a:buFontTx/>
              <a:buNone/>
            </a:pPr>
            <a:endParaRPr lang="en-US" sz="2800" dirty="0"/>
          </a:p>
        </p:txBody>
      </p:sp>
      <p:pic>
        <p:nvPicPr>
          <p:cNvPr id="166917" name="Picture 5" descr="well"/>
          <p:cNvPicPr>
            <a:picLocks noChangeAspect="1" noChangeArrowheads="1"/>
          </p:cNvPicPr>
          <p:nvPr/>
        </p:nvPicPr>
        <p:blipFill>
          <a:blip r:embed="rId2" cstate="screen"/>
          <a:srcRect/>
          <a:stretch>
            <a:fillRect/>
          </a:stretch>
        </p:blipFill>
        <p:spPr bwMode="auto">
          <a:xfrm>
            <a:off x="5181600" y="4267200"/>
            <a:ext cx="3124200" cy="1828800"/>
          </a:xfrm>
          <a:prstGeom prst="rect">
            <a:avLst/>
          </a:prstGeom>
          <a:noFill/>
        </p:spPr>
      </p:pic>
      <p:pic>
        <p:nvPicPr>
          <p:cNvPr id="16386" name="Picture 2" descr="http://nesoil.com/obswell/BI_cm.jpg"/>
          <p:cNvPicPr>
            <a:picLocks noChangeAspect="1" noChangeArrowheads="1"/>
          </p:cNvPicPr>
          <p:nvPr/>
        </p:nvPicPr>
        <p:blipFill>
          <a:blip r:embed="rId3" cstate="screen"/>
          <a:srcRect/>
          <a:stretch>
            <a:fillRect/>
          </a:stretch>
        </p:blipFill>
        <p:spPr bwMode="auto">
          <a:xfrm>
            <a:off x="609600" y="3962400"/>
            <a:ext cx="3962400" cy="2682047"/>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40" name="Rectangle 4"/>
          <p:cNvSpPr>
            <a:spLocks noGrp="1" noChangeArrowheads="1"/>
          </p:cNvSpPr>
          <p:nvPr>
            <p:ph type="title"/>
          </p:nvPr>
        </p:nvSpPr>
        <p:spPr>
          <a:xfrm>
            <a:off x="457200" y="0"/>
            <a:ext cx="8229600" cy="1600200"/>
          </a:xfrm>
        </p:spPr>
        <p:txBody>
          <a:bodyPr/>
          <a:lstStyle/>
          <a:p>
            <a:pPr algn="ctr"/>
            <a:r>
              <a:rPr lang="en-US" dirty="0"/>
              <a:t>Title </a:t>
            </a:r>
            <a:r>
              <a:rPr lang="en-US" dirty="0" smtClean="0"/>
              <a:t>5 </a:t>
            </a:r>
            <a:r>
              <a:rPr lang="en-US" dirty="0"/>
              <a:t>- Soil Evaluator </a:t>
            </a:r>
            <a:r>
              <a:rPr lang="en-US" dirty="0" smtClean="0"/>
              <a:t>Workshops</a:t>
            </a:r>
            <a:endParaRPr lang="en-US" dirty="0"/>
          </a:p>
        </p:txBody>
      </p:sp>
      <p:pic>
        <p:nvPicPr>
          <p:cNvPr id="167942" name="Picture 6" descr="The Pitts"/>
          <p:cNvPicPr>
            <a:picLocks noGrp="1" noChangeAspect="1" noChangeArrowheads="1"/>
          </p:cNvPicPr>
          <p:nvPr>
            <p:ph idx="1"/>
          </p:nvPr>
        </p:nvPicPr>
        <p:blipFill>
          <a:blip r:embed="rId2" cstate="screen"/>
          <a:srcRect/>
          <a:stretch>
            <a:fillRect/>
          </a:stretch>
        </p:blipFill>
        <p:spPr>
          <a:xfrm>
            <a:off x="304800" y="1828800"/>
            <a:ext cx="6363855" cy="3962400"/>
          </a:xfrm>
        </p:spPr>
      </p:pic>
      <p:sp>
        <p:nvSpPr>
          <p:cNvPr id="4" name="TextBox 3"/>
          <p:cNvSpPr txBox="1"/>
          <p:nvPr/>
        </p:nvSpPr>
        <p:spPr>
          <a:xfrm>
            <a:off x="6934200" y="2133600"/>
            <a:ext cx="2057400" cy="3416320"/>
          </a:xfrm>
          <a:prstGeom prst="rect">
            <a:avLst/>
          </a:prstGeom>
          <a:noFill/>
        </p:spPr>
        <p:txBody>
          <a:bodyPr wrap="square" rtlCol="0">
            <a:spAutoFit/>
          </a:bodyPr>
          <a:lstStyle/>
          <a:p>
            <a:r>
              <a:rPr lang="en-US" dirty="0" smtClean="0"/>
              <a:t>Began in 1994 and continued through current. Sessions </a:t>
            </a:r>
            <a:r>
              <a:rPr lang="en-US" dirty="0" err="1" smtClean="0"/>
              <a:t>eductated</a:t>
            </a:r>
            <a:r>
              <a:rPr lang="en-US" dirty="0" smtClean="0"/>
              <a:t> professionals on soil evaluation for septic system </a:t>
            </a:r>
            <a:r>
              <a:rPr lang="en-US" dirty="0" err="1" smtClean="0"/>
              <a:t>siting</a:t>
            </a:r>
            <a:r>
              <a:rPr lang="en-US" dirty="0" smtClean="0"/>
              <a:t>. Money went to District to hire contract mappers to accelerate the survey.</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Rapid Carbon Assessment (</a:t>
            </a:r>
            <a:r>
              <a:rPr lang="en-US" dirty="0" err="1" smtClean="0"/>
              <a:t>RaCA</a:t>
            </a:r>
            <a:r>
              <a:rPr lang="en-US" dirty="0" smtClean="0"/>
              <a:t>)</a:t>
            </a:r>
            <a:endParaRPr lang="en-US" dirty="0"/>
          </a:p>
        </p:txBody>
      </p:sp>
      <p:pic>
        <p:nvPicPr>
          <p:cNvPr id="4" name="Content Placeholder 3" descr="P8060050.JPG"/>
          <p:cNvPicPr>
            <a:picLocks noGrp="1" noChangeAspect="1"/>
          </p:cNvPicPr>
          <p:nvPr>
            <p:ph idx="1"/>
          </p:nvPr>
        </p:nvPicPr>
        <p:blipFill>
          <a:blip r:embed="rId2" cstate="screen"/>
          <a:stretch>
            <a:fillRect/>
          </a:stretch>
        </p:blipFill>
        <p:spPr>
          <a:xfrm>
            <a:off x="228600" y="1371600"/>
            <a:ext cx="6515651" cy="4495800"/>
          </a:xfrm>
        </p:spPr>
      </p:pic>
      <p:sp>
        <p:nvSpPr>
          <p:cNvPr id="5" name="TextBox 4"/>
          <p:cNvSpPr txBox="1"/>
          <p:nvPr/>
        </p:nvSpPr>
        <p:spPr>
          <a:xfrm>
            <a:off x="7086600" y="1752600"/>
            <a:ext cx="1828800" cy="2862322"/>
          </a:xfrm>
          <a:prstGeom prst="rect">
            <a:avLst/>
          </a:prstGeom>
          <a:noFill/>
        </p:spPr>
        <p:txBody>
          <a:bodyPr wrap="square" rtlCol="0">
            <a:spAutoFit/>
          </a:bodyPr>
          <a:lstStyle/>
          <a:p>
            <a:r>
              <a:rPr lang="en-US" dirty="0" smtClean="0"/>
              <a:t>Current National Initiative to determine soil organic carbon content. Assessment uses a spectrometer to analyze the soil samples collected.</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4" name="Rectangle 4"/>
          <p:cNvSpPr>
            <a:spLocks noGrp="1" noChangeArrowheads="1"/>
          </p:cNvSpPr>
          <p:nvPr>
            <p:ph type="title"/>
          </p:nvPr>
        </p:nvSpPr>
        <p:spPr/>
        <p:txBody>
          <a:bodyPr/>
          <a:lstStyle/>
          <a:p>
            <a:pPr algn="ctr"/>
            <a:r>
              <a:rPr lang="en-US"/>
              <a:t>Environmental Review Team  (ERT)</a:t>
            </a:r>
          </a:p>
        </p:txBody>
      </p:sp>
      <p:sp>
        <p:nvSpPr>
          <p:cNvPr id="179205" name="Rectangle 5"/>
          <p:cNvSpPr>
            <a:spLocks noGrp="1" noChangeArrowheads="1"/>
          </p:cNvSpPr>
          <p:nvPr>
            <p:ph type="body" idx="1"/>
          </p:nvPr>
        </p:nvSpPr>
        <p:spPr/>
        <p:txBody>
          <a:bodyPr/>
          <a:lstStyle/>
          <a:p>
            <a:pPr>
              <a:lnSpc>
                <a:spcPct val="90000"/>
              </a:lnSpc>
            </a:pPr>
            <a:r>
              <a:rPr lang="en-US" dirty="0"/>
              <a:t>Purpose – Provide local officials, boards, and commissions with accurate natural resource information and interpretations to make wise land use decisions</a:t>
            </a:r>
          </a:p>
          <a:p>
            <a:pPr>
              <a:lnSpc>
                <a:spcPct val="90000"/>
              </a:lnSpc>
            </a:pPr>
            <a:r>
              <a:rPr lang="en-US" dirty="0"/>
              <a:t>Project Areas:</a:t>
            </a:r>
          </a:p>
          <a:p>
            <a:pPr>
              <a:lnSpc>
                <a:spcPct val="90000"/>
              </a:lnSpc>
              <a:buFontTx/>
              <a:buNone/>
            </a:pPr>
            <a:r>
              <a:rPr lang="en-US" dirty="0"/>
              <a:t>		</a:t>
            </a:r>
            <a:r>
              <a:rPr lang="en-US" dirty="0" err="1"/>
              <a:t>Quivet</a:t>
            </a:r>
            <a:r>
              <a:rPr lang="en-US" dirty="0"/>
              <a:t> Neck, Dennis</a:t>
            </a:r>
          </a:p>
          <a:p>
            <a:pPr>
              <a:lnSpc>
                <a:spcPct val="90000"/>
              </a:lnSpc>
              <a:buFontTx/>
              <a:buNone/>
            </a:pPr>
            <a:r>
              <a:rPr lang="en-US" dirty="0"/>
              <a:t>		</a:t>
            </a:r>
            <a:r>
              <a:rPr lang="en-US" dirty="0" err="1"/>
              <a:t>Viall</a:t>
            </a:r>
            <a:r>
              <a:rPr lang="en-US" dirty="0"/>
              <a:t> Farm, Rehoboth</a:t>
            </a:r>
          </a:p>
          <a:p>
            <a:pPr>
              <a:lnSpc>
                <a:spcPct val="90000"/>
              </a:lnSpc>
              <a:buFontTx/>
              <a:buNone/>
            </a:pPr>
            <a:r>
              <a:rPr lang="en-US" dirty="0"/>
              <a:t>		Cole Property, Carver</a:t>
            </a:r>
          </a:p>
        </p:txBody>
      </p:sp>
      <p:pic>
        <p:nvPicPr>
          <p:cNvPr id="13313" name="Picture 1" descr="C:\Documents and Settings\jim.turenne\My Documents\My Pictures\landscapes\tidalflats.jpg"/>
          <p:cNvPicPr>
            <a:picLocks noChangeAspect="1" noChangeArrowheads="1"/>
          </p:cNvPicPr>
          <p:nvPr/>
        </p:nvPicPr>
        <p:blipFill>
          <a:blip r:embed="rId2" cstate="screen"/>
          <a:srcRect/>
          <a:stretch>
            <a:fillRect/>
          </a:stretch>
        </p:blipFill>
        <p:spPr bwMode="auto">
          <a:xfrm>
            <a:off x="5486400" y="3276600"/>
            <a:ext cx="3454400" cy="2590800"/>
          </a:xfrm>
          <a:prstGeom prst="rect">
            <a:avLst/>
          </a:prstGeom>
          <a:noFill/>
        </p:spPr>
      </p:pic>
      <p:sp>
        <p:nvSpPr>
          <p:cNvPr id="5" name="TextBox 4"/>
          <p:cNvSpPr txBox="1"/>
          <p:nvPr/>
        </p:nvSpPr>
        <p:spPr>
          <a:xfrm>
            <a:off x="5638800" y="6096000"/>
            <a:ext cx="3276600" cy="369332"/>
          </a:xfrm>
          <a:prstGeom prst="rect">
            <a:avLst/>
          </a:prstGeom>
          <a:noFill/>
        </p:spPr>
        <p:txBody>
          <a:bodyPr wrap="square" rtlCol="0">
            <a:spAutoFit/>
          </a:bodyPr>
          <a:lstStyle/>
          <a:p>
            <a:r>
              <a:rPr lang="en-US" dirty="0" smtClean="0"/>
              <a:t>Tidal flats at </a:t>
            </a:r>
            <a:r>
              <a:rPr lang="en-US" dirty="0" err="1" smtClean="0"/>
              <a:t>Quivet</a:t>
            </a:r>
            <a:r>
              <a:rPr lang="en-US" dirty="0" smtClean="0"/>
              <a:t> Neck, Dennis</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2" name="Rectangle 4"/>
          <p:cNvSpPr>
            <a:spLocks noGrp="1" noChangeArrowheads="1"/>
          </p:cNvSpPr>
          <p:nvPr>
            <p:ph type="title"/>
          </p:nvPr>
        </p:nvSpPr>
        <p:spPr>
          <a:xfrm>
            <a:off x="457200" y="0"/>
            <a:ext cx="8229600" cy="1295400"/>
          </a:xfrm>
        </p:spPr>
        <p:txBody>
          <a:bodyPr/>
          <a:lstStyle/>
          <a:p>
            <a:pPr algn="ctr"/>
            <a:r>
              <a:rPr lang="en-US" dirty="0"/>
              <a:t>Hydric Soil </a:t>
            </a:r>
            <a:r>
              <a:rPr lang="en-US" dirty="0" smtClean="0"/>
              <a:t>Workshops</a:t>
            </a:r>
            <a:endParaRPr lang="en-US" dirty="0"/>
          </a:p>
        </p:txBody>
      </p:sp>
      <p:pic>
        <p:nvPicPr>
          <p:cNvPr id="12289" name="Picture 1" descr="C:\Documents and Settings\jim.turenne\Desktop\img537.jpg"/>
          <p:cNvPicPr>
            <a:picLocks noGrp="1" noChangeAspect="1" noChangeArrowheads="1"/>
          </p:cNvPicPr>
          <p:nvPr>
            <p:ph idx="1"/>
          </p:nvPr>
        </p:nvPicPr>
        <p:blipFill>
          <a:blip r:embed="rId2" cstate="screen"/>
          <a:srcRect/>
          <a:stretch>
            <a:fillRect/>
          </a:stretch>
        </p:blipFill>
        <p:spPr bwMode="auto">
          <a:xfrm>
            <a:off x="990600" y="990600"/>
            <a:ext cx="7315200" cy="4855464"/>
          </a:xfrm>
          <a:prstGeom prst="rect">
            <a:avLst/>
          </a:prstGeom>
          <a:noFill/>
        </p:spPr>
      </p:pic>
      <p:sp>
        <p:nvSpPr>
          <p:cNvPr id="5" name="TextBox 4"/>
          <p:cNvSpPr txBox="1"/>
          <p:nvPr/>
        </p:nvSpPr>
        <p:spPr>
          <a:xfrm>
            <a:off x="1752600" y="6096000"/>
            <a:ext cx="5562600" cy="369332"/>
          </a:xfrm>
          <a:prstGeom prst="rect">
            <a:avLst/>
          </a:prstGeom>
          <a:noFill/>
        </p:spPr>
        <p:txBody>
          <a:bodyPr wrap="square" rtlCol="0">
            <a:spAutoFit/>
          </a:bodyPr>
          <a:lstStyle/>
          <a:p>
            <a:pPr algn="ctr"/>
            <a:r>
              <a:rPr lang="en-US" dirty="0" smtClean="0"/>
              <a:t>The Workshop from hell – Barnstable MA.</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300" name="Rectangle 4"/>
          <p:cNvSpPr>
            <a:spLocks noGrp="1" noChangeArrowheads="1"/>
          </p:cNvSpPr>
          <p:nvPr>
            <p:ph type="title"/>
          </p:nvPr>
        </p:nvSpPr>
        <p:spPr/>
        <p:txBody>
          <a:bodyPr>
            <a:normAutofit fontScale="90000"/>
          </a:bodyPr>
          <a:lstStyle/>
          <a:p>
            <a:pPr algn="ctr"/>
            <a:r>
              <a:rPr lang="en-US"/>
              <a:t>New England Hydric Soils Technical Committee (NEHSTC)</a:t>
            </a:r>
          </a:p>
        </p:txBody>
      </p:sp>
      <p:sp>
        <p:nvSpPr>
          <p:cNvPr id="183304" name="Rectangle 8"/>
          <p:cNvSpPr>
            <a:spLocks noGrp="1" noChangeArrowheads="1"/>
          </p:cNvSpPr>
          <p:nvPr>
            <p:ph sz="half" idx="1"/>
          </p:nvPr>
        </p:nvSpPr>
        <p:spPr/>
        <p:txBody>
          <a:bodyPr/>
          <a:lstStyle/>
          <a:p>
            <a:endParaRPr lang="en-US"/>
          </a:p>
        </p:txBody>
      </p:sp>
      <p:pic>
        <p:nvPicPr>
          <p:cNvPr id="183307" name="Picture 11" descr="mashpee2303705"/>
          <p:cNvPicPr>
            <a:picLocks noChangeAspect="1" noChangeArrowheads="1"/>
          </p:cNvPicPr>
          <p:nvPr/>
        </p:nvPicPr>
        <p:blipFill>
          <a:blip r:embed="rId3" cstate="screen"/>
          <a:srcRect/>
          <a:stretch>
            <a:fillRect/>
          </a:stretch>
        </p:blipFill>
        <p:spPr bwMode="auto">
          <a:xfrm>
            <a:off x="457200" y="1600200"/>
            <a:ext cx="4191000" cy="5105400"/>
          </a:xfrm>
          <a:prstGeom prst="rect">
            <a:avLst/>
          </a:prstGeom>
          <a:noFill/>
        </p:spPr>
      </p:pic>
      <p:pic>
        <p:nvPicPr>
          <p:cNvPr id="11265" name="Picture 1"/>
          <p:cNvPicPr>
            <a:picLocks noGrp="1" noChangeAspect="1" noChangeArrowheads="1"/>
          </p:cNvPicPr>
          <p:nvPr>
            <p:ph sz="half" idx="2"/>
          </p:nvPr>
        </p:nvPicPr>
        <p:blipFill>
          <a:blip r:embed="rId4" cstate="screen"/>
          <a:srcRect/>
          <a:stretch>
            <a:fillRect/>
          </a:stretch>
        </p:blipFill>
        <p:spPr bwMode="auto">
          <a:xfrm>
            <a:off x="4876800" y="1524000"/>
            <a:ext cx="3712369" cy="3050647"/>
          </a:xfrm>
          <a:prstGeom prst="rect">
            <a:avLst/>
          </a:prstGeom>
          <a:noFill/>
          <a:ln w="9525">
            <a:noFill/>
            <a:miter lim="800000"/>
            <a:headEnd/>
            <a:tailEnd/>
          </a:ln>
        </p:spPr>
      </p:pic>
      <p:pic>
        <p:nvPicPr>
          <p:cNvPr id="11266" name="Picture 2" descr="http://nesoil.com/obswell/ware01_massasoit.gif"/>
          <p:cNvPicPr>
            <a:picLocks noChangeAspect="1" noChangeArrowheads="1"/>
          </p:cNvPicPr>
          <p:nvPr/>
        </p:nvPicPr>
        <p:blipFill>
          <a:blip r:embed="rId5" cstate="screen"/>
          <a:srcRect/>
          <a:stretch>
            <a:fillRect/>
          </a:stretch>
        </p:blipFill>
        <p:spPr bwMode="auto">
          <a:xfrm>
            <a:off x="5105400" y="4629150"/>
            <a:ext cx="3314700" cy="222885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3962400" cy="3078162"/>
          </a:xfrm>
        </p:spPr>
        <p:txBody>
          <a:bodyPr>
            <a:normAutofit/>
          </a:bodyPr>
          <a:lstStyle/>
          <a:p>
            <a:r>
              <a:rPr lang="en-US" dirty="0" smtClean="0"/>
              <a:t>Geo-referenced Site and Field Notes</a:t>
            </a:r>
            <a:endParaRPr lang="en-US" dirty="0"/>
          </a:p>
        </p:txBody>
      </p:sp>
      <p:pic>
        <p:nvPicPr>
          <p:cNvPr id="7" name="Picture 6" descr="Ply_Sites.jpg"/>
          <p:cNvPicPr>
            <a:picLocks noChangeAspect="1"/>
          </p:cNvPicPr>
          <p:nvPr/>
        </p:nvPicPr>
        <p:blipFill>
          <a:blip r:embed="rId2" cstate="screen"/>
          <a:stretch>
            <a:fillRect/>
          </a:stretch>
        </p:blipFill>
        <p:spPr>
          <a:xfrm>
            <a:off x="4706471" y="0"/>
            <a:ext cx="4437529" cy="6858000"/>
          </a:xfrm>
          <a:prstGeom prst="rect">
            <a:avLst/>
          </a:prstGeom>
        </p:spPr>
      </p:pic>
      <p:sp>
        <p:nvSpPr>
          <p:cNvPr id="8" name="TextBox 7"/>
          <p:cNvSpPr txBox="1"/>
          <p:nvPr/>
        </p:nvSpPr>
        <p:spPr>
          <a:xfrm>
            <a:off x="533400" y="3429000"/>
            <a:ext cx="3886200" cy="2031325"/>
          </a:xfrm>
          <a:prstGeom prst="rect">
            <a:avLst/>
          </a:prstGeom>
          <a:noFill/>
        </p:spPr>
        <p:txBody>
          <a:bodyPr wrap="square" rtlCol="0">
            <a:spAutoFit/>
          </a:bodyPr>
          <a:lstStyle/>
          <a:p>
            <a:r>
              <a:rPr lang="en-US" dirty="0" smtClean="0"/>
              <a:t>All data collected during the survey has been geo-located and the point data made available to users via WWW (Google Earth). Data includes pedon descriptions, lab sampling data, water table and climate sites, GPR investigations, field notes.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503238"/>
          </a:xfrm>
        </p:spPr>
        <p:txBody>
          <a:bodyPr>
            <a:normAutofit fontScale="90000"/>
          </a:bodyPr>
          <a:lstStyle/>
          <a:p>
            <a:r>
              <a:rPr lang="en-US" dirty="0" smtClean="0"/>
              <a:t>Web Soil Survey</a:t>
            </a:r>
            <a:br>
              <a:rPr lang="en-US" dirty="0" smtClean="0"/>
            </a:br>
            <a:r>
              <a:rPr lang="en-US" dirty="0" smtClean="0"/>
              <a:t>(http://websoilsurvey.nrcs.usda.gov</a:t>
            </a:r>
            <a:br>
              <a:rPr lang="en-US" dirty="0" smtClean="0"/>
            </a:br>
            <a:endParaRPr lang="en-US" dirty="0"/>
          </a:p>
        </p:txBody>
      </p:sp>
      <p:pic>
        <p:nvPicPr>
          <p:cNvPr id="1026" name="Picture 2"/>
          <p:cNvPicPr>
            <a:picLocks noGrp="1" noChangeAspect="1" noChangeArrowheads="1"/>
          </p:cNvPicPr>
          <p:nvPr>
            <p:ph idx="1"/>
          </p:nvPr>
        </p:nvPicPr>
        <p:blipFill>
          <a:blip r:embed="rId2" cstate="screen"/>
          <a:srcRect/>
          <a:stretch>
            <a:fillRect/>
          </a:stretch>
        </p:blipFill>
        <p:spPr bwMode="auto">
          <a:xfrm>
            <a:off x="228600" y="1524000"/>
            <a:ext cx="8534399" cy="4572000"/>
          </a:xfrm>
          <a:prstGeom prst="rect">
            <a:avLst/>
          </a:prstGeom>
          <a:noFill/>
          <a:ln w="9525">
            <a:noFill/>
            <a:miter lim="800000"/>
            <a:headEnd/>
            <a:tailEnd/>
          </a:ln>
        </p:spPr>
      </p:pic>
      <p:sp>
        <p:nvSpPr>
          <p:cNvPr id="4" name="TextBox 3"/>
          <p:cNvSpPr txBox="1"/>
          <p:nvPr/>
        </p:nvSpPr>
        <p:spPr>
          <a:xfrm>
            <a:off x="1524000" y="6248400"/>
            <a:ext cx="6019800" cy="381000"/>
          </a:xfrm>
          <a:prstGeom prst="rect">
            <a:avLst/>
          </a:prstGeom>
          <a:noFill/>
        </p:spPr>
        <p:txBody>
          <a:bodyPr wrap="square" rtlCol="0">
            <a:spAutoFit/>
          </a:bodyPr>
          <a:lstStyle/>
          <a:p>
            <a:r>
              <a:rPr lang="en-US" dirty="0" smtClean="0"/>
              <a:t>Also: http://www.mass.gov/mgis/massgis.htm</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Soil Data Mart (http://soildatamart.nrcs.usda.gov/)</a:t>
            </a:r>
            <a:endParaRPr lang="en-US" dirty="0"/>
          </a:p>
        </p:txBody>
      </p:sp>
      <p:pic>
        <p:nvPicPr>
          <p:cNvPr id="2050" name="Picture 2"/>
          <p:cNvPicPr>
            <a:picLocks noGrp="1" noChangeAspect="1" noChangeArrowheads="1"/>
          </p:cNvPicPr>
          <p:nvPr>
            <p:ph idx="1"/>
          </p:nvPr>
        </p:nvPicPr>
        <p:blipFill>
          <a:blip r:embed="rId2" cstate="screen"/>
          <a:srcRect/>
          <a:stretch>
            <a:fillRect/>
          </a:stretch>
        </p:blipFill>
        <p:spPr bwMode="auto">
          <a:xfrm>
            <a:off x="457200" y="1600200"/>
            <a:ext cx="8229599" cy="51054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36638"/>
          </a:xfrm>
        </p:spPr>
        <p:txBody>
          <a:bodyPr>
            <a:normAutofit fontScale="90000"/>
          </a:bodyPr>
          <a:lstStyle/>
          <a:p>
            <a:r>
              <a:rPr lang="en-US" dirty="0" smtClean="0"/>
              <a:t>Google Earth Soils Information </a:t>
            </a:r>
            <a:r>
              <a:rPr lang="en-US" sz="3100" dirty="0" smtClean="0"/>
              <a:t>(http://casoilresource.lawr.ucdavis.edu/drupal/node/429) Also available on Smart-Phones</a:t>
            </a:r>
            <a:endParaRPr lang="en-US" sz="3100" dirty="0"/>
          </a:p>
        </p:txBody>
      </p:sp>
      <p:pic>
        <p:nvPicPr>
          <p:cNvPr id="3074" name="Picture 2"/>
          <p:cNvPicPr>
            <a:picLocks noGrp="1" noChangeAspect="1" noChangeArrowheads="1"/>
          </p:cNvPicPr>
          <p:nvPr>
            <p:ph idx="1"/>
          </p:nvPr>
        </p:nvPicPr>
        <p:blipFill>
          <a:blip r:embed="rId2" cstate="screen"/>
          <a:srcRect/>
          <a:stretch>
            <a:fillRect/>
          </a:stretch>
        </p:blipFill>
        <p:spPr bwMode="auto">
          <a:xfrm>
            <a:off x="381000" y="1905000"/>
            <a:ext cx="8382000" cy="472440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a:t>
            </a:r>
            <a:endParaRPr lang="en-US" dirty="0"/>
          </a:p>
        </p:txBody>
      </p:sp>
      <p:pic>
        <p:nvPicPr>
          <p:cNvPr id="4098" name="Picture 2"/>
          <p:cNvPicPr>
            <a:picLocks noGrp="1" noChangeAspect="1" noChangeArrowheads="1"/>
          </p:cNvPicPr>
          <p:nvPr>
            <p:ph idx="1"/>
          </p:nvPr>
        </p:nvPicPr>
        <p:blipFill>
          <a:blip r:embed="rId2" cstate="screen"/>
          <a:srcRect/>
          <a:stretch>
            <a:fillRect/>
          </a:stretch>
        </p:blipFill>
        <p:spPr bwMode="auto">
          <a:xfrm>
            <a:off x="228600" y="1295400"/>
            <a:ext cx="8686799" cy="53340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a:t>
            </a:r>
            <a:endParaRPr lang="en-US" dirty="0"/>
          </a:p>
        </p:txBody>
      </p:sp>
      <p:pic>
        <p:nvPicPr>
          <p:cNvPr id="5122" name="Picture 2"/>
          <p:cNvPicPr>
            <a:picLocks noGrp="1" noChangeAspect="1" noChangeArrowheads="1"/>
          </p:cNvPicPr>
          <p:nvPr>
            <p:ph idx="1"/>
          </p:nvPr>
        </p:nvPicPr>
        <p:blipFill>
          <a:blip r:embed="rId2" cstate="screen"/>
          <a:srcRect/>
          <a:stretch>
            <a:fillRect/>
          </a:stretch>
        </p:blipFill>
        <p:spPr bwMode="auto">
          <a:xfrm>
            <a:off x="228600" y="1295400"/>
            <a:ext cx="8686800" cy="533400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Thanks Rob!</a:t>
            </a:r>
            <a:endParaRPr lang="en-US" dirty="0"/>
          </a:p>
        </p:txBody>
      </p:sp>
      <p:pic>
        <p:nvPicPr>
          <p:cNvPr id="41986" name="Picture 2" descr="C:\Documents and Settings\jim.turenne\My Documents\My Pictures\Plymouth\img551.jpg"/>
          <p:cNvPicPr>
            <a:picLocks noGrp="1" noChangeAspect="1" noChangeArrowheads="1"/>
          </p:cNvPicPr>
          <p:nvPr>
            <p:ph idx="1"/>
          </p:nvPr>
        </p:nvPicPr>
        <p:blipFill>
          <a:blip r:embed="rId2" cstate="screen"/>
          <a:srcRect/>
          <a:stretch>
            <a:fillRect/>
          </a:stretch>
        </p:blipFill>
        <p:spPr bwMode="auto">
          <a:xfrm>
            <a:off x="1447800" y="1371600"/>
            <a:ext cx="6324600" cy="4296131"/>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448</TotalTime>
  <Words>871</Words>
  <Application>Microsoft Office PowerPoint</Application>
  <PresentationFormat>On-screen Show (4:3)</PresentationFormat>
  <Paragraphs>134</Paragraphs>
  <Slides>27</Slides>
  <Notes>12</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Plymouth County Soil Survey Update (Extensive Revision 1990-2010)</vt:lpstr>
      <vt:lpstr>Plymouth County Soil Survey </vt:lpstr>
      <vt:lpstr>What’s the Difference</vt:lpstr>
      <vt:lpstr>Comparison</vt:lpstr>
      <vt:lpstr>1969 with 2010 in Red</vt:lpstr>
      <vt:lpstr>The Plymouth Mappers </vt:lpstr>
      <vt:lpstr>The Website</vt:lpstr>
      <vt:lpstr>SIS (Soil Information System)</vt:lpstr>
      <vt:lpstr>GPS and GIS in Field</vt:lpstr>
      <vt:lpstr>The (Original)Soil Tunnel (aka Wormhole)</vt:lpstr>
      <vt:lpstr>Digital Products</vt:lpstr>
      <vt:lpstr>Plymouth County Soil Scientist Technical Assistance</vt:lpstr>
      <vt:lpstr>New Technologies GPR with integrated GPS Capability</vt:lpstr>
      <vt:lpstr>GPR - 2D - Peat Thickness (http://nesoil.com/gpr/gprgis.htm)</vt:lpstr>
      <vt:lpstr>Southeastern Massachusetts Index Monitoring Well Network    http://nesoil.com/obswell/index.htm</vt:lpstr>
      <vt:lpstr>Title 5 - Soil Evaluator Workshops</vt:lpstr>
      <vt:lpstr>Rapid Carbon Assessment (RaCA)</vt:lpstr>
      <vt:lpstr>Environmental Review Team  (ERT)</vt:lpstr>
      <vt:lpstr>Hydric Soil Workshops</vt:lpstr>
      <vt:lpstr>New England Hydric Soils Technical Committee (NEHSTC)</vt:lpstr>
      <vt:lpstr>Geo-referenced Site and Field Notes</vt:lpstr>
      <vt:lpstr>Web Soil Survey (http://websoilsurvey.nrcs.usda.gov </vt:lpstr>
      <vt:lpstr>Soil Data Mart (http://soildatamart.nrcs.usda.gov/)</vt:lpstr>
      <vt:lpstr>Google Earth Soils Information (http://casoilresource.lawr.ucdavis.edu/drupal/node/429) Also available on Smart-Phones</vt:lpstr>
      <vt:lpstr>Google</vt:lpstr>
      <vt:lpstr>Google</vt:lpstr>
      <vt:lpstr>Thanks Rob!</vt:lpstr>
    </vt:vector>
  </TitlesOfParts>
  <Company>USDA OCIO-ITS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Rob Tunstead</dc:creator>
  <cp:lastModifiedBy>jim.turenne</cp:lastModifiedBy>
  <cp:revision>33</cp:revision>
  <dcterms:created xsi:type="dcterms:W3CDTF">2010-11-04T11:10:59Z</dcterms:created>
  <dcterms:modified xsi:type="dcterms:W3CDTF">2011-03-30T14:37:03Z</dcterms:modified>
</cp:coreProperties>
</file>